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58" r:id="rId4"/>
    <p:sldMasterId id="2147483662" r:id="rId5"/>
    <p:sldMasterId id="2147483666" r:id="rId6"/>
    <p:sldMasterId id="2147483670" r:id="rId7"/>
    <p:sldMasterId id="2147483674" r:id="rId8"/>
    <p:sldMasterId id="2147483678" r:id="rId9"/>
  </p:sldMasterIdLst>
  <p:notesMasterIdLst>
    <p:notesMasterId r:id="rId11"/>
  </p:notesMasterIdLst>
  <p:handoutMasterIdLst>
    <p:handoutMasterId r:id="rId77"/>
  </p:handoutMasterIdLst>
  <p:sldIdLst>
    <p:sldId id="1022" r:id="rId10"/>
    <p:sldId id="288" r:id="rId12"/>
    <p:sldId id="1178" r:id="rId13"/>
    <p:sldId id="900" r:id="rId14"/>
    <p:sldId id="1074" r:id="rId15"/>
    <p:sldId id="1075" r:id="rId16"/>
    <p:sldId id="1076" r:id="rId17"/>
    <p:sldId id="1077" r:id="rId18"/>
    <p:sldId id="1078" r:id="rId19"/>
    <p:sldId id="1079" r:id="rId20"/>
    <p:sldId id="1179" r:id="rId21"/>
    <p:sldId id="1066" r:id="rId22"/>
    <p:sldId id="1084" r:id="rId23"/>
    <p:sldId id="1086" r:id="rId24"/>
    <p:sldId id="1087" r:id="rId25"/>
    <p:sldId id="1089" r:id="rId26"/>
    <p:sldId id="1090" r:id="rId27"/>
    <p:sldId id="1091" r:id="rId28"/>
    <p:sldId id="1092" r:id="rId29"/>
    <p:sldId id="1093" r:id="rId30"/>
    <p:sldId id="1115" r:id="rId31"/>
    <p:sldId id="1119" r:id="rId32"/>
    <p:sldId id="1180" r:id="rId33"/>
    <p:sldId id="1070" r:id="rId34"/>
    <p:sldId id="1071" r:id="rId35"/>
    <p:sldId id="1120" r:id="rId36"/>
    <p:sldId id="1121" r:id="rId37"/>
    <p:sldId id="1122" r:id="rId38"/>
    <p:sldId id="1125" r:id="rId39"/>
    <p:sldId id="1123" r:id="rId40"/>
    <p:sldId id="1147" r:id="rId41"/>
    <p:sldId id="1124" r:id="rId42"/>
    <p:sldId id="1126" r:id="rId43"/>
    <p:sldId id="1243" r:id="rId44"/>
    <p:sldId id="1181" r:id="rId45"/>
    <p:sldId id="1127" r:id="rId46"/>
    <p:sldId id="1128" r:id="rId47"/>
    <p:sldId id="1146" r:id="rId48"/>
    <p:sldId id="1129" r:id="rId49"/>
    <p:sldId id="1145" r:id="rId50"/>
    <p:sldId id="1130" r:id="rId51"/>
    <p:sldId id="1131" r:id="rId52"/>
    <p:sldId id="1132" r:id="rId53"/>
    <p:sldId id="1133" r:id="rId54"/>
    <p:sldId id="1134" r:id="rId55"/>
    <p:sldId id="1244" r:id="rId56"/>
    <p:sldId id="1245" r:id="rId57"/>
    <p:sldId id="1182" r:id="rId58"/>
    <p:sldId id="1154" r:id="rId59"/>
    <p:sldId id="1155" r:id="rId60"/>
    <p:sldId id="1156" r:id="rId61"/>
    <p:sldId id="1157" r:id="rId62"/>
    <p:sldId id="1158" r:id="rId63"/>
    <p:sldId id="1159" r:id="rId64"/>
    <p:sldId id="1160" r:id="rId65"/>
    <p:sldId id="1161" r:id="rId66"/>
    <p:sldId id="1162" r:id="rId67"/>
    <p:sldId id="1164" r:id="rId68"/>
    <p:sldId id="1165" r:id="rId69"/>
    <p:sldId id="1167" r:id="rId70"/>
    <p:sldId id="1166" r:id="rId71"/>
    <p:sldId id="1168" r:id="rId72"/>
    <p:sldId id="1170" r:id="rId73"/>
    <p:sldId id="1024" r:id="rId74"/>
    <p:sldId id="1171" r:id="rId75"/>
    <p:sldId id="862" r:id="rId76"/>
  </p:sldIdLst>
  <p:sldSz cx="12192000" cy="6858000"/>
  <p:notesSz cx="6858000" cy="9144000"/>
  <p:custDataLst>
    <p:tags r:id="rId82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ngYi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ECC"/>
    <a:srgbClr val="008469"/>
    <a:srgbClr val="006600"/>
    <a:srgbClr val="008080"/>
    <a:srgbClr val="004800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300" y="72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2" Type="http://schemas.openxmlformats.org/officeDocument/2006/relationships/tags" Target="tags/tag7.xml"/><Relationship Id="rId81" Type="http://schemas.openxmlformats.org/officeDocument/2006/relationships/commentAuthors" Target="commentAuthors.xml"/><Relationship Id="rId80" Type="http://schemas.openxmlformats.org/officeDocument/2006/relationships/tableStyles" Target="tableStyles.xml"/><Relationship Id="rId8" Type="http://schemas.openxmlformats.org/officeDocument/2006/relationships/slideMaster" Target="slideMasters/slideMaster7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F8CE5-9657-4327-A563-D15BBCC253D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EA449EE-4F10-444E-864E-1F8F30F4CF17}">
      <dgm:prSet phldrT="[文本]"/>
      <dgm:spPr/>
      <dgm:t>
        <a:bodyPr/>
        <a:lstStyle/>
        <a:p>
          <a:r>
            <a:rPr lang="zh-CN" altLang="en-US" dirty="0" smtClean="0"/>
            <a:t>获取节点对象</a:t>
          </a:r>
          <a:endParaRPr lang="zh-CN" altLang="en-US" dirty="0"/>
        </a:p>
      </dgm:t>
    </dgm:pt>
    <dgm:pt modelId="{5241CFC3-2D3E-4F76-ABA0-B05962602B6C}" cxnId="{DA9B78AA-5477-41A7-B54A-E38D6E442DDB}" type="parTrans">
      <dgm:prSet/>
      <dgm:spPr/>
      <dgm:t>
        <a:bodyPr/>
        <a:lstStyle/>
        <a:p>
          <a:endParaRPr lang="zh-CN" altLang="en-US"/>
        </a:p>
      </dgm:t>
    </dgm:pt>
    <dgm:pt modelId="{509280C3-A4E3-45B0-AA3C-03C96CB3BE9F}" cxnId="{DA9B78AA-5477-41A7-B54A-E38D6E442DDB}" type="sibTrans">
      <dgm:prSet/>
      <dgm:spPr/>
      <dgm:t>
        <a:bodyPr/>
        <a:lstStyle/>
        <a:p>
          <a:endParaRPr lang="zh-CN" altLang="en-US"/>
        </a:p>
      </dgm:t>
    </dgm:pt>
    <dgm:pt modelId="{006F1E20-39A3-44F6-BA40-B284E73A8D4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mtClean="0"/>
            <a:t>绑定事件函数</a:t>
          </a:r>
          <a:r>
            <a:rPr lang="zh-CN" altLang="en-US" dirty="0"/>
            <a:t/>
          </a:r>
          <a:endParaRPr lang="zh-CN" altLang="en-US" dirty="0"/>
        </a:p>
      </dgm:t>
    </dgm:pt>
    <dgm:pt modelId="{035889EF-229B-4813-BB5D-FD2F69BF74C0}" cxnId="{85FFA936-4D71-4D0A-B9FA-FFB33C2C4EC4}" type="parTrans">
      <dgm:prSet/>
      <dgm:spPr/>
      <dgm:t>
        <a:bodyPr/>
        <a:lstStyle/>
        <a:p>
          <a:endParaRPr lang="zh-CN" altLang="en-US"/>
        </a:p>
      </dgm:t>
    </dgm:pt>
    <dgm:pt modelId="{0A5680E6-93D9-4644-A5FD-A7F999AE192E}" cxnId="{85FFA936-4D71-4D0A-B9FA-FFB33C2C4EC4}" type="sibTrans">
      <dgm:prSet/>
      <dgm:spPr/>
      <dgm:t>
        <a:bodyPr/>
        <a:lstStyle/>
        <a:p>
          <a:endParaRPr lang="zh-CN" altLang="en-US"/>
        </a:p>
      </dgm:t>
    </dgm:pt>
    <dgm:pt modelId="{1D2F2222-5034-43A8-B1B9-596705872C29}">
      <dgm:prSet phldrT="[文本]"/>
      <dgm:spPr/>
      <dgm:t>
        <a:bodyPr/>
        <a:lstStyle/>
        <a:p>
          <a:r>
            <a:rPr lang="zh-CN" altLang="en-US" dirty="0" smtClean="0"/>
            <a:t>操作节点对象</a:t>
          </a:r>
          <a:endParaRPr lang="zh-CN" altLang="en-US" dirty="0"/>
        </a:p>
      </dgm:t>
    </dgm:pt>
    <dgm:pt modelId="{F4C303D4-3D03-4CB6-B745-30D6501EBF01}" cxnId="{19265D56-66E8-49B3-BCF6-0A585048938B}" type="parTrans">
      <dgm:prSet/>
      <dgm:spPr/>
      <dgm:t>
        <a:bodyPr/>
        <a:lstStyle/>
        <a:p>
          <a:endParaRPr lang="zh-CN" altLang="en-US"/>
        </a:p>
      </dgm:t>
    </dgm:pt>
    <dgm:pt modelId="{CD8B7C2E-8CDA-470D-BB04-7AA87B15A530}" cxnId="{19265D56-66E8-49B3-BCF6-0A585048938B}" type="sibTrans">
      <dgm:prSet/>
      <dgm:spPr/>
      <dgm:t>
        <a:bodyPr/>
        <a:lstStyle/>
        <a:p>
          <a:endParaRPr lang="zh-CN" altLang="en-US"/>
        </a:p>
      </dgm:t>
    </dgm:pt>
    <dgm:pt modelId="{288D1049-8CDE-4B94-897C-46BAC8FEA700}" type="pres">
      <dgm:prSet presAssocID="{4CDF8CE5-9657-4327-A563-D15BBCC253D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FDB313D-6F1A-433B-AD97-A0250C9B48DB}" type="pres">
      <dgm:prSet presAssocID="{4CDF8CE5-9657-4327-A563-D15BBCC253D8}" presName="arrow" presStyleLbl="bgShp" presStyleIdx="0" presStyleCnt="1"/>
      <dgm:spPr/>
    </dgm:pt>
    <dgm:pt modelId="{8DB84532-D9C3-4100-BE95-FA6B61A0377F}" type="pres">
      <dgm:prSet presAssocID="{4CDF8CE5-9657-4327-A563-D15BBCC253D8}" presName="linearProcess" presStyleCnt="0"/>
      <dgm:spPr/>
    </dgm:pt>
    <dgm:pt modelId="{516196E6-07F6-4E8F-8C99-8FC250798700}" type="pres">
      <dgm:prSet presAssocID="{3EA449EE-4F10-444E-864E-1F8F30F4CF1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4A3EFA-388E-45A6-99CC-C77146A85ED6}" type="pres">
      <dgm:prSet presAssocID="{509280C3-A4E3-45B0-AA3C-03C96CB3BE9F}" presName="sibTrans" presStyleCnt="0"/>
      <dgm:spPr/>
    </dgm:pt>
    <dgm:pt modelId="{8FCF7D97-7E57-4934-8331-B581FC06C9DF}" type="pres">
      <dgm:prSet presAssocID="{006F1E20-39A3-44F6-BA40-B284E73A8D49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DCC99F-6291-41EC-984D-A54B0EA379F9}" type="pres">
      <dgm:prSet presAssocID="{0A5680E6-93D9-4644-A5FD-A7F999AE192E}" presName="sibTrans" presStyleCnt="0"/>
      <dgm:spPr/>
    </dgm:pt>
    <dgm:pt modelId="{0A6CD4BD-D33D-4471-BDB3-F552C0F97DFD}" type="pres">
      <dgm:prSet presAssocID="{1D2F2222-5034-43A8-B1B9-596705872C2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A9B78AA-5477-41A7-B54A-E38D6E442DDB}" srcId="{4CDF8CE5-9657-4327-A563-D15BBCC253D8}" destId="{3EA449EE-4F10-444E-864E-1F8F30F4CF17}" srcOrd="0" destOrd="0" parTransId="{5241CFC3-2D3E-4F76-ABA0-B05962602B6C}" sibTransId="{509280C3-A4E3-45B0-AA3C-03C96CB3BE9F}"/>
    <dgm:cxn modelId="{85FFA936-4D71-4D0A-B9FA-FFB33C2C4EC4}" srcId="{4CDF8CE5-9657-4327-A563-D15BBCC253D8}" destId="{006F1E20-39A3-44F6-BA40-B284E73A8D49}" srcOrd="1" destOrd="0" parTransId="{035889EF-229B-4813-BB5D-FD2F69BF74C0}" sibTransId="{0A5680E6-93D9-4644-A5FD-A7F999AE192E}"/>
    <dgm:cxn modelId="{19265D56-66E8-49B3-BCF6-0A585048938B}" srcId="{4CDF8CE5-9657-4327-A563-D15BBCC253D8}" destId="{1D2F2222-5034-43A8-B1B9-596705872C29}" srcOrd="2" destOrd="0" parTransId="{F4C303D4-3D03-4CB6-B745-30D6501EBF01}" sibTransId="{CD8B7C2E-8CDA-470D-BB04-7AA87B15A530}"/>
    <dgm:cxn modelId="{48874A90-53BE-4152-A096-DA7A50879238}" type="presOf" srcId="{4CDF8CE5-9657-4327-A563-D15BBCC253D8}" destId="{288D1049-8CDE-4B94-897C-46BAC8FEA700}" srcOrd="0" destOrd="0" presId="urn:microsoft.com/office/officeart/2005/8/layout/hProcess9"/>
    <dgm:cxn modelId="{AD2F22B0-B007-4A50-96D2-CE4EF4BE03C2}" type="presParOf" srcId="{288D1049-8CDE-4B94-897C-46BAC8FEA700}" destId="{EFDB313D-6F1A-433B-AD97-A0250C9B48DB}" srcOrd="0" destOrd="0" presId="urn:microsoft.com/office/officeart/2005/8/layout/hProcess9"/>
    <dgm:cxn modelId="{514E7602-8FFF-4647-B400-A810A16B6131}" type="presParOf" srcId="{288D1049-8CDE-4B94-897C-46BAC8FEA700}" destId="{8DB84532-D9C3-4100-BE95-FA6B61A0377F}" srcOrd="1" destOrd="0" presId="urn:microsoft.com/office/officeart/2005/8/layout/hProcess9"/>
    <dgm:cxn modelId="{50D9D848-F7D5-44E4-B2F5-642E538D64BD}" type="presParOf" srcId="{8DB84532-D9C3-4100-BE95-FA6B61A0377F}" destId="{516196E6-07F6-4E8F-8C99-8FC250798700}" srcOrd="0" destOrd="1" presId="urn:microsoft.com/office/officeart/2005/8/layout/hProcess9"/>
    <dgm:cxn modelId="{81CCD4A7-D603-48FA-BA6D-025FC18F3AE2}" type="presOf" srcId="{3EA449EE-4F10-444E-864E-1F8F30F4CF17}" destId="{516196E6-07F6-4E8F-8C99-8FC250798700}" srcOrd="0" destOrd="0" presId="urn:microsoft.com/office/officeart/2005/8/layout/hProcess9"/>
    <dgm:cxn modelId="{97607C19-D3A6-4D4B-B77D-BB677F11C693}" type="presParOf" srcId="{8DB84532-D9C3-4100-BE95-FA6B61A0377F}" destId="{5C4A3EFA-388E-45A6-99CC-C77146A85ED6}" srcOrd="1" destOrd="1" presId="urn:microsoft.com/office/officeart/2005/8/layout/hProcess9"/>
    <dgm:cxn modelId="{756B8D67-B7BD-4522-A1B7-016833CD537C}" type="presParOf" srcId="{8DB84532-D9C3-4100-BE95-FA6B61A0377F}" destId="{8FCF7D97-7E57-4934-8331-B581FC06C9DF}" srcOrd="2" destOrd="1" presId="urn:microsoft.com/office/officeart/2005/8/layout/hProcess9"/>
    <dgm:cxn modelId="{E3EE6F9D-1375-41E3-A401-FF46BBF77DAE}" type="presOf" srcId="{006F1E20-39A3-44F6-BA40-B284E73A8D49}" destId="{8FCF7D97-7E57-4934-8331-B581FC06C9DF}" srcOrd="0" destOrd="0" presId="urn:microsoft.com/office/officeart/2005/8/layout/hProcess9"/>
    <dgm:cxn modelId="{7767EC27-4986-40DC-950C-B834412E59CA}" type="presParOf" srcId="{8DB84532-D9C3-4100-BE95-FA6B61A0377F}" destId="{65DCC99F-6291-41EC-984D-A54B0EA379F9}" srcOrd="3" destOrd="1" presId="urn:microsoft.com/office/officeart/2005/8/layout/hProcess9"/>
    <dgm:cxn modelId="{CBF037E1-2742-47E6-AFDF-261432A3C275}" type="presParOf" srcId="{8DB84532-D9C3-4100-BE95-FA6B61A0377F}" destId="{0A6CD4BD-D33D-4471-BDB3-F552C0F97DFD}" srcOrd="4" destOrd="1" presId="urn:microsoft.com/office/officeart/2005/8/layout/hProcess9"/>
    <dgm:cxn modelId="{975B2DE6-2C08-4244-8B8F-E5F5675DC7A0}" type="presOf" srcId="{1D2F2222-5034-43A8-B1B9-596705872C29}" destId="{0A6CD4BD-D33D-4471-BDB3-F552C0F97DFD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313D-6F1A-433B-AD97-A0250C9B48DB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196E6-07F6-4E8F-8C99-8FC250798700}">
      <dsp:nvSpPr>
        <dsp:cNvPr id="0" name=""/>
        <dsp:cNvSpPr/>
      </dsp:nvSpPr>
      <dsp:spPr>
        <a:xfrm>
          <a:off x="1930" y="1219199"/>
          <a:ext cx="1960764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获取节点对象</a:t>
          </a:r>
          <a:endParaRPr lang="zh-CN" altLang="en-US" sz="3000" kern="1200" dirty="0"/>
        </a:p>
      </dsp:txBody>
      <dsp:txXfrm>
        <a:off x="81285" y="1298554"/>
        <a:ext cx="1802054" cy="1466890"/>
      </dsp:txXfrm>
    </dsp:sp>
    <dsp:sp modelId="{8FCF7D97-7E57-4934-8331-B581FC06C9DF}">
      <dsp:nvSpPr>
        <dsp:cNvPr id="0" name=""/>
        <dsp:cNvSpPr/>
      </dsp:nvSpPr>
      <dsp:spPr>
        <a:xfrm>
          <a:off x="2067617" y="1219199"/>
          <a:ext cx="1960764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绑定事件及函数</a:t>
          </a:r>
          <a:endParaRPr lang="zh-CN" altLang="en-US" sz="3000" kern="1200" dirty="0"/>
        </a:p>
      </dsp:txBody>
      <dsp:txXfrm>
        <a:off x="2146972" y="1298554"/>
        <a:ext cx="1802054" cy="1466890"/>
      </dsp:txXfrm>
    </dsp:sp>
    <dsp:sp modelId="{0A6CD4BD-D33D-4471-BDB3-F552C0F97DFD}">
      <dsp:nvSpPr>
        <dsp:cNvPr id="0" name=""/>
        <dsp:cNvSpPr/>
      </dsp:nvSpPr>
      <dsp:spPr>
        <a:xfrm>
          <a:off x="4133305" y="1219199"/>
          <a:ext cx="1960764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操作节点对象</a:t>
          </a:r>
          <a:endParaRPr lang="zh-CN" altLang="en-US" sz="3000" kern="1200" dirty="0"/>
        </a:p>
      </dsp:txBody>
      <dsp:txXfrm>
        <a:off x="4212660" y="1298554"/>
        <a:ext cx="1802054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D3FB2-7CB8-4067-B1A5-8C2CFD21E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80927-B3A3-4EAB-8C66-CA304D1796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GUI渲染线程与JS引擎线程互斥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由于JavaScript是可操纵DOM的，如果在修改这些元素属性同时渲染界面（即JS线程和GUI线程同时运行），那么渲染线程前后获得的元素数据就可能不一致了。 </a:t>
            </a:r>
            <a:endParaRPr lang="zh-CN" altLang="en-US"/>
          </a:p>
          <a:p>
            <a:r>
              <a:rPr lang="zh-CN" altLang="en-US"/>
              <a:t>因此为了防止渲染出现不可预期的结果，浏览器设置GUI渲染线程与JS引擎为互斥的关系，当JS引擎执行时GUI线程会被挂起，GUI更新则会被保存在一个队列中等到JS引擎线程空闲时立即被执行。</a:t>
            </a:r>
            <a:endParaRPr lang="zh-CN" altLang="en-US"/>
          </a:p>
          <a:p>
            <a:r>
              <a:rPr lang="zh-CN" altLang="en-US"/>
              <a:t>JS阻塞页面加载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从上述的互斥关系，可以推导出，JS如果执行时间过长就会阻塞页面。 </a:t>
            </a:r>
            <a:endParaRPr lang="zh-CN" altLang="en-US"/>
          </a:p>
          <a:p>
            <a:r>
              <a:rPr lang="zh-CN" altLang="en-US"/>
              <a:t>假设JS引擎正在进行巨量的计算，所以JS引擎很可能很久很久后才能空闲，所以导致页面渲染加载阻塞。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67" y="1285895"/>
            <a:ext cx="9715500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0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1143000" y="1070610"/>
            <a:ext cx="9715500" cy="4921885"/>
          </a:xfrm>
          <a:prstGeom prst="rect">
            <a:avLst/>
          </a:prstGeom>
        </p:spPr>
        <p:txBody>
          <a:bodyPr/>
          <a:lstStyle>
            <a:lvl1pPr marL="0" indent="0" eaLnBrk="0" fontAlgn="base" latinLnBrk="0" hangingPunct="0">
              <a:lnSpc>
                <a:spcPts val="4000"/>
              </a:lnSpc>
              <a:spcAft>
                <a:spcPts val="1200"/>
              </a:spcAft>
              <a:buFont typeface="Wingdings" panose="05000000000000000000" charset="0"/>
              <a:buChar char=""/>
              <a:defRPr sz="2800">
                <a:solidFill>
                  <a:srgbClr val="0066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0" fontAlgn="base" latinLnBrk="0" hangingPunct="0">
              <a:lnSpc>
                <a:spcPts val="3500"/>
              </a:lnSpc>
              <a:spcAft>
                <a:spcPts val="600"/>
              </a:spcAft>
              <a:defRPr sz="240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715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D4F28-99F7-483B-9A2D-5E3B2E8C9EEF}" type="slidenum">
              <a:rPr lang="zh-CN" altLang="zh-CN"/>
            </a:fld>
            <a:endParaRPr lang="zh-CN" altLang="zh-CN" sz="3200"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4DE254-CAD5-4B8E-9712-9468A839C993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2938" y="1285834"/>
            <a:ext cx="9715247" cy="4643223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 sz="3700"/>
            </a:lvl1pPr>
            <a:lvl2pPr>
              <a:defRPr sz="27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1090685" y="236932"/>
            <a:ext cx="8191344" cy="490454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buNone/>
              <a:defRPr sz="4300" b="0">
                <a:solidFill>
                  <a:srgbClr val="C00000"/>
                </a:solidFill>
              </a:defRPr>
            </a:lvl1pPr>
            <a:lvl2pPr>
              <a:defRPr sz="27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zh-CN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zh-CN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143000" y="927100"/>
            <a:ext cx="9715500" cy="4999990"/>
          </a:xfrm>
          <a:prstGeom prst="rect">
            <a:avLst/>
          </a:prstGeom>
        </p:spPr>
        <p:txBody>
          <a:bodyPr/>
          <a:lstStyle>
            <a:lvl1pPr eaLnBrk="0" fontAlgn="base" latinLnBrk="0" hangingPunc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eaLnBrk="0" fontAlgn="base" latinLnBrk="0" hangingPunct="0">
              <a:lnSpc>
                <a:spcPct val="140000"/>
              </a:lnSpc>
              <a:spcAft>
                <a:spcPts val="0"/>
              </a:spcAft>
              <a:defRPr sz="2400">
                <a:solidFill>
                  <a:schemeClr val="tx1"/>
                </a:solidFill>
              </a:defRPr>
            </a:lvl2pPr>
            <a:lvl3pPr eaLnBrk="0" fontAlgn="base" latinLnBrk="0" hangingPunct="0">
              <a:lnSpc>
                <a:spcPct val="15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3pPr>
            <a:lvl4pPr marL="584200" indent="0">
              <a:buNone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 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endParaRPr lang="zh-CN" altLang="en-US" dirty="0" smtClean="0"/>
          </a:p>
        </p:txBody>
      </p:sp>
      <p:sp>
        <p:nvSpPr>
          <p:cNvPr id="13" name="内容占位符 10"/>
          <p:cNvSpPr>
            <a:spLocks noGrp="1"/>
          </p:cNvSpPr>
          <p:nvPr>
            <p:ph sz="quarter" idx="11" hasCustomPrompt="1"/>
          </p:nvPr>
        </p:nvSpPr>
        <p:spPr>
          <a:xfrm>
            <a:off x="1090714" y="236943"/>
            <a:ext cx="8191557" cy="490476"/>
          </a:xfrm>
          <a:prstGeom prst="rect">
            <a:avLst/>
          </a:prstGeom>
        </p:spPr>
        <p:txBody>
          <a:bodyPr/>
          <a:lstStyle>
            <a:lvl1pPr>
              <a:buNone/>
              <a:defRPr sz="3200" b="0">
                <a:solidFill>
                  <a:srgbClr val="C00000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 smtClean="0"/>
              <a:t>单击此处编辑母版文本样式样式样式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marL="0" indent="0" algn="l" defTabSz="0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zh-CN" altLang="en-US" sz="3200" b="1" kern="12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392" y="1196753"/>
            <a:ext cx="10972800" cy="4525963"/>
          </a:xfrm>
        </p:spPr>
        <p:txBody>
          <a:bodyPr/>
          <a:lstStyle>
            <a:lvl1pPr>
              <a:buSzPct val="80000"/>
              <a:defRPr/>
            </a:lvl1pPr>
            <a:lvl2pPr>
              <a:buSzPct val="70000"/>
              <a:buFont typeface="Wingdings" panose="05000000000000000000" pitchFamily="2" charset="2"/>
              <a:buChar char="u"/>
              <a:defRPr/>
            </a:lvl2pPr>
            <a:lvl3pPr marL="1143000" indent="-228600">
              <a:buClr>
                <a:srgbClr val="008080"/>
              </a:buClr>
              <a:buSzPct val="80000"/>
              <a:buFontTx/>
              <a:buBlip>
                <a:blip r:embed="rId2"/>
              </a:buBlip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7" name="图片 4" descr="软院logo横版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3" y="6165305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4.png"/><Relationship Id="rId7" Type="http://schemas.openxmlformats.org/officeDocument/2006/relationships/image" Target="../media/image2.png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7" Type="http://schemas.openxmlformats.org/officeDocument/2006/relationships/theme" Target="../theme/theme4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7" Type="http://schemas.openxmlformats.org/officeDocument/2006/relationships/theme" Target="../theme/theme5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7" Type="http://schemas.openxmlformats.org/officeDocument/2006/relationships/theme" Target="../theme/theme6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7" Type="http://schemas.openxmlformats.org/officeDocument/2006/relationships/theme" Target="../theme/theme7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8.xml.rels><?xml version="1.0" encoding="UTF-8" standalone="yes"?>
<Relationships xmlns="http://schemas.openxmlformats.org/package/2006/relationships"><Relationship Id="rId7" Type="http://schemas.openxmlformats.org/officeDocument/2006/relationships/theme" Target="../theme/theme8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3517" y="6527801"/>
            <a:ext cx="465667" cy="207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defRPr sz="800" b="1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A4DE254-CAD5-4B8E-9712-9468A839C993}" type="slidenum">
              <a:rPr lang="zh-CN" altLang="zh-CN"/>
            </a:fld>
            <a:endParaRPr lang="zh-CN" altLang="zh-CN"/>
          </a:p>
        </p:txBody>
      </p:sp>
      <p:pic>
        <p:nvPicPr>
          <p:cNvPr id="1027" name="图片 4" descr="软院logo横版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3" y="6056314"/>
            <a:ext cx="403436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6" descr="C:\Program Files\Microsoft Office\MEDIA\OFFICE14\Lines\BD14769_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67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66370" indent="-166370" algn="l" defTabSz="0" rtl="0" eaLnBrk="0" fontAlgn="base" hangingPunct="0">
        <a:spcBef>
          <a:spcPct val="0"/>
        </a:spcBef>
        <a:spcAft>
          <a:spcPct val="15000"/>
        </a:spcAft>
        <a:buClr>
          <a:schemeClr val="tx2"/>
        </a:buClr>
        <a:buFont typeface="Arial" panose="020B0604020202020204" pitchFamily="34" charset="0"/>
        <a:buChar char="•"/>
        <a:defRPr sz="1600">
          <a:solidFill>
            <a:srgbClr val="006F53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398145" indent="-229870" algn="l" defTabSz="0" rtl="0" eaLnBrk="0" fontAlgn="base" hangingPunct="0">
        <a:spcBef>
          <a:spcPct val="0"/>
        </a:spcBef>
        <a:spcAft>
          <a:spcPct val="15000"/>
        </a:spcAft>
        <a:buClr>
          <a:schemeClr val="tx2"/>
        </a:buClr>
        <a:buFont typeface="Arial" panose="020B0604020202020204" pitchFamily="34" charset="0"/>
        <a:buChar char="–"/>
        <a:defRPr sz="28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400050" indent="182245" algn="l" defTabSz="0" rtl="0" eaLnBrk="0" fontAlgn="base" hangingPunct="0">
        <a:spcBef>
          <a:spcPct val="0"/>
        </a:spcBef>
        <a:spcAft>
          <a:spcPct val="15000"/>
        </a:spcAft>
        <a:buClr>
          <a:schemeClr val="tx2"/>
        </a:buClr>
        <a:buFont typeface="Arial" panose="020B0604020202020204" pitchFamily="34" charset="0"/>
        <a:buChar char="•"/>
        <a:defRPr sz="16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825500" indent="-241300" algn="l" defTabSz="0" rtl="0" eaLnBrk="0" fontAlgn="base" hangingPunct="0">
        <a:spcBef>
          <a:spcPct val="0"/>
        </a:spcBef>
        <a:spcAft>
          <a:spcPct val="15000"/>
        </a:spcAft>
        <a:buClr>
          <a:schemeClr val="tx2"/>
        </a:buClr>
        <a:buFont typeface="Arial" panose="020B0604020202020204" pitchFamily="34" charset="0"/>
        <a:buChar char="–"/>
        <a:defRPr sz="1600">
          <a:solidFill>
            <a:schemeClr val="bg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defTabSz="0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defTabSz="0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</a:defRPr>
      </a:lvl6pPr>
      <a:lvl7pPr marL="2971800" indent="-228600" algn="l" defTabSz="0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</a:defRPr>
      </a:lvl7pPr>
      <a:lvl8pPr marL="3429000" indent="-228600" algn="l" defTabSz="0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</a:defRPr>
      </a:lvl8pPr>
      <a:lvl9pPr marL="3886200" indent="-228600" algn="l" defTabSz="0" rtl="0" eaLnBrk="0" fontAlgn="base" hangingPunct="0">
        <a:spcBef>
          <a:spcPct val="0"/>
        </a:spcBef>
        <a:spcAft>
          <a:spcPct val="25000"/>
        </a:spcAft>
        <a:buClr>
          <a:schemeClr val="tx2"/>
        </a:buClr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01623" y="260649"/>
            <a:ext cx="9422837" cy="51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403" y="112474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marL="720090" lvl="1" indent="-229870" algn="l" defTabSz="0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u"/>
            </a:pPr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8" name="Picture 16" descr="C:\Program Files\Microsoft Office\MEDIA\OFFICE14\Lines\BD14769_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88988"/>
            <a:ext cx="7620000" cy="9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xStyles>
    <p:titleStyle>
      <a:lvl1pPr algn="l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SzPct val="70000"/>
        <a:buFontTx/>
        <a:buBlip>
          <a:blip r:embed="rId6"/>
        </a:buBlip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46785" indent="-457200" algn="l" defTabSz="913765" rtl="0" eaLnBrk="1" latinLnBrk="0" hangingPunct="1">
        <a:spcBef>
          <a:spcPct val="20000"/>
        </a:spcBef>
        <a:buClr>
          <a:srgbClr val="008080"/>
        </a:buClr>
        <a:buSzPct val="50000"/>
        <a:buFont typeface="+mj-lt"/>
        <a:buAutoNum type="arabicPeriod"/>
        <a:defRPr lang="zh-CN" altLang="en-US" sz="2400" kern="120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1809753" y="2428876"/>
            <a:ext cx="7286625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 eaLnBrk="1" hangingPunct="1"/>
            <a:r>
              <a:rPr lang="en-US" sz="4800" b="1">
                <a:solidFill>
                  <a:srgbClr val="008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4800" b="1">
                <a:solidFill>
                  <a:srgbClr val="008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zh-CN" altLang="en-US" sz="4800" b="1">
              <a:solidFill>
                <a:srgbClr val="008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0" name="TextBox 4"/>
          <p:cNvSpPr txBox="1">
            <a:spLocks noChangeArrowheads="1"/>
          </p:cNvSpPr>
          <p:nvPr/>
        </p:nvSpPr>
        <p:spPr bwMode="auto">
          <a:xfrm>
            <a:off x="5381627" y="4143377"/>
            <a:ext cx="528637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---  jQuery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图片 4" descr="软院logo横版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2" y="5784853"/>
            <a:ext cx="33813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</a:rPr>
              <a:t> </a:t>
            </a:r>
            <a:r>
              <a:rPr lang="en-US">
                <a:latin typeface="微软雅黑" panose="020B0503020204020204" pitchFamily="34" charset="-122"/>
                <a:sym typeface="+mn-ea"/>
              </a:rPr>
              <a:t>jQuery 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简单实例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在 HTML 页面当中创建&lt;button&gt;元素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 defTabSz="0">
              <a:lnSpc>
                <a:spcPts val="4000"/>
              </a:lnSpc>
              <a:buSzTx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为&lt;button&gt;元素绑定点击事件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 defTabSz="0">
              <a:lnSpc>
                <a:spcPts val="4000"/>
              </a:lnSpc>
              <a:buSzTx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在点击事件的处理函数当中，完成改变字体颜色为红色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6405" y="3453765"/>
            <a:ext cx="6645910" cy="2983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>
                <a:sym typeface="+mn-ea"/>
              </a:rPr>
              <a:t>常规 J</a:t>
            </a:r>
            <a:r>
              <a:rPr lang="en-US" altLang="zh-CN">
                <a:sym typeface="+mn-ea"/>
              </a:rPr>
              <a:t>avaScript </a:t>
            </a:r>
            <a:r>
              <a:rPr lang="zh-CN" altLang="en-US">
                <a:sym typeface="+mn-ea"/>
              </a:rPr>
              <a:t>程序模型</a:t>
            </a:r>
            <a:endParaRPr lang="zh-CN" altLang="en-US" dirty="0">
              <a:solidFill>
                <a:srgbClr val="C00000"/>
              </a:solidFill>
              <a:latin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选择器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/>
        </p:nvGraphicFramePr>
        <p:xfrm>
          <a:off x="3786214" y="126801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5" name="组合 8"/>
          <p:cNvGrpSpPr/>
          <p:nvPr/>
        </p:nvGrpSpPr>
        <p:grpSpPr bwMode="auto">
          <a:xfrm>
            <a:off x="2434444" y="4221366"/>
            <a:ext cx="6542876" cy="1465844"/>
            <a:chOff x="2338976" y="3866270"/>
            <a:chExt cx="5433167" cy="1465349"/>
          </a:xfrm>
        </p:grpSpPr>
        <p:sp>
          <p:nvSpPr>
            <p:cNvPr id="11269" name="下箭头 3"/>
            <p:cNvSpPr>
              <a:spLocks noChangeArrowheads="1"/>
            </p:cNvSpPr>
            <p:nvPr/>
          </p:nvSpPr>
          <p:spPr bwMode="auto">
            <a:xfrm>
              <a:off x="4003748" y="3866270"/>
              <a:ext cx="504231" cy="787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2338976" y="4653985"/>
              <a:ext cx="5433167" cy="67763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 anchorCtr="0"/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2800" b="1" dirty="0" err="1">
                  <a:latin typeface="Consolas" panose="020B0609020204030204" pitchFamily="1" charset="0"/>
                  <a:cs typeface="Consolas" panose="020B0609020204030204" pitchFamily="1" charset="0"/>
                </a:rPr>
                <a:t>document.getElementById</a:t>
              </a:r>
              <a:r>
                <a:rPr lang="en-US" altLang="zh-CN" sz="2800" b="1" dirty="0">
                  <a:latin typeface="Consolas" panose="020B0609020204030204" pitchFamily="1" charset="0"/>
                  <a:cs typeface="Consolas" panose="020B0609020204030204" pitchFamily="1" charset="0"/>
                </a:rPr>
                <a:t>(‘show’);</a:t>
              </a:r>
              <a:endParaRPr lang="en-US" altLang="zh-CN" sz="2800" b="1" dirty="0">
                <a:latin typeface="Consolas" panose="020B0609020204030204" pitchFamily="1" charset="0"/>
                <a:cs typeface="Consolas" panose="020B0609020204030204" pitchFamily="1" charset="0"/>
              </a:endParaRPr>
            </a:p>
          </p:txBody>
        </p:sp>
      </p:grp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在进行任何文档操作之前我们要首先获得节点对象</a:t>
            </a:r>
            <a:r>
              <a:rPr lang="zh-CN" altLang="en-US"/>
              <a:t>，</a:t>
            </a:r>
            <a:r>
              <a:rPr lang="en-US" altLang="zh-CN"/>
              <a:t>jQuery 选择器能彻底改变我们平时获取节点对象的方式</a:t>
            </a:r>
            <a:r>
              <a:rPr lang="zh-CN" altLang="en-US"/>
              <a:t>，</a:t>
            </a:r>
            <a:r>
              <a:rPr lang="en-US" altLang="zh-CN"/>
              <a:t>可以获取几乎任何</a:t>
            </a:r>
            <a:r>
              <a:rPr lang="zh-CN" altLang="en-US"/>
              <a:t>含义</a:t>
            </a:r>
            <a:r>
              <a:rPr lang="en-US" altLang="zh-CN"/>
              <a:t>的对象。</a:t>
            </a:r>
            <a:endParaRPr lang="en-US" altLang="zh-CN"/>
          </a:p>
          <a:p>
            <a:pPr>
              <a:spcBef>
                <a:spcPts val="0"/>
              </a:spcBef>
            </a:pPr>
            <a:r>
              <a:rPr lang="en-US" altLang="zh-CN"/>
              <a:t> 学习 jQuery 选择器是学习 jQuery 最重要的一步！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jQuery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选</a:t>
            </a:r>
            <a:r>
              <a:rPr lang="zh-CN" altLang="en-US" dirty="0" smtClean="0">
                <a:solidFill>
                  <a:schemeClr val="accent1"/>
                </a:solidFill>
                <a:cs typeface="Arial" panose="020B0604020202020204" pitchFamily="34" charset="0"/>
                <a:sym typeface="+mn-ea"/>
              </a:rPr>
              <a:t>择器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sym typeface="+mn-ea"/>
              </a:rPr>
              <a:t>语法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sym typeface="+mn-ea"/>
            </a:endParaRPr>
          </a:p>
          <a:p>
            <a:pPr marL="168275" lvl="1" indent="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美元符号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: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定义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对象，等价于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对象</a:t>
            </a:r>
            <a:endParaRPr lang="en-US" altLang="zh-CN" sz="2400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选择符（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selector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）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: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“查询”和“查找”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HTML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元素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的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action() 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执行对元素的操作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基本功能</a:t>
            </a:r>
            <a:endParaRPr lang="en-US" altLang="zh-CN">
              <a:sym typeface="+mn-ea"/>
            </a:endParaRPr>
          </a:p>
          <a:p>
            <a:pPr lvl="1">
              <a:lnSpc>
                <a:spcPts val="3600"/>
              </a:lnSpc>
              <a:buFont typeface="Arial" panose="020B0604020202020204" pitchFamily="34" charset="0"/>
              <a:buChar char="–"/>
              <a:defRPr/>
            </a:pP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快速、精确地选择某一个（某一组）元素</a:t>
            </a:r>
            <a:endParaRPr lang="en-US" altLang="zh-CN">
              <a:solidFill>
                <a:schemeClr val="tx1"/>
              </a:solidFill>
              <a:cs typeface="+mn-cs"/>
            </a:endParaRPr>
          </a:p>
          <a:p>
            <a:pPr lvl="1">
              <a:lnSpc>
                <a:spcPts val="3600"/>
              </a:lnSpc>
              <a:buFont typeface="Arial" panose="020B0604020202020204" pitchFamily="34" charset="0"/>
              <a:buChar char="–"/>
              <a:defRPr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返回该元素（组）的 jQuery 包装集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1"/>
            <a:endParaRPr lang="zh-CN" altLang="en-US" sz="2400" dirty="0">
              <a:solidFill>
                <a:schemeClr val="tx1"/>
              </a:solidFill>
            </a:endParaRPr>
          </a:p>
          <a:p>
            <a:pPr lvl="1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sp>
        <p:nvSpPr>
          <p:cNvPr id="13315" name="矩形 3"/>
          <p:cNvSpPr>
            <a:spLocks noChangeArrowheads="1"/>
          </p:cNvSpPr>
          <p:nvPr/>
        </p:nvSpPr>
        <p:spPr bwMode="auto">
          <a:xfrm>
            <a:off x="1607800" y="1763755"/>
            <a:ext cx="3535680" cy="46037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$</a:t>
            </a:r>
            <a:r>
              <a:rPr lang="en-US" altLang="zh-CN" sz="2400" b="1" dirty="0" smtClean="0">
                <a:solidFill>
                  <a:srgbClr val="33573C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(</a:t>
            </a:r>
            <a:r>
              <a:rPr lang="en-US" altLang="zh-CN" sz="2400" b="1" dirty="0">
                <a:solidFill>
                  <a:srgbClr val="33573C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selector)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.action()</a:t>
            </a:r>
            <a:endParaRPr lang="zh-CN" altLang="en-US" sz="2400" b="1" dirty="0">
              <a:solidFill>
                <a:srgbClr val="0070C0"/>
              </a:solidFill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dirty="0" err="1" smtClean="0">
                <a:solidFill>
                  <a:schemeClr val="accent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jQuery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语法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2388871" y="1783715"/>
            <a:ext cx="521208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4800" b="1">
                <a:latin typeface="Consolas" panose="020B0609020204030204" pitchFamily="1" charset="0"/>
                <a:cs typeface="Consolas" panose="020B0609020204030204" pitchFamily="1" charset="0"/>
              </a:rPr>
              <a:t>$ ( ‘ #show ’ ) </a:t>
            </a:r>
            <a:endParaRPr lang="en-US" altLang="zh-CN" sz="4800" b="1"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388871" y="2144713"/>
            <a:ext cx="504825" cy="792162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218180" y="2145030"/>
            <a:ext cx="4249420" cy="791845"/>
          </a:xfrm>
          <a:prstGeom prst="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grpSp>
        <p:nvGrpSpPr>
          <p:cNvPr id="13" name="组合 16"/>
          <p:cNvGrpSpPr/>
          <p:nvPr/>
        </p:nvGrpSpPr>
        <p:grpSpPr bwMode="auto">
          <a:xfrm>
            <a:off x="2211706" y="2936558"/>
            <a:ext cx="1006475" cy="1001712"/>
            <a:chOff x="1765772" y="3588347"/>
            <a:chExt cx="1005403" cy="1001692"/>
          </a:xfrm>
        </p:grpSpPr>
        <p:sp>
          <p:nvSpPr>
            <p:cNvPr id="14" name="下箭头 13"/>
            <p:cNvSpPr/>
            <p:nvPr/>
          </p:nvSpPr>
          <p:spPr bwMode="auto">
            <a:xfrm>
              <a:off x="2051218" y="3588347"/>
              <a:ext cx="287032" cy="344480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endParaRPr>
            </a:p>
          </p:txBody>
        </p:sp>
        <p:sp>
          <p:nvSpPr>
            <p:cNvPr id="17" name="TextBox 10"/>
            <p:cNvSpPr txBox="1">
              <a:spLocks noChangeArrowheads="1"/>
            </p:cNvSpPr>
            <p:nvPr/>
          </p:nvSpPr>
          <p:spPr bwMode="auto">
            <a:xfrm>
              <a:off x="1765772" y="4005264"/>
              <a:ext cx="100540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>
                  <a:solidFill>
                    <a:srgbClr val="C00000"/>
                  </a:solidFill>
                  <a:latin typeface="Calibri" panose="020F0502020204030204" charset="0"/>
                </a:rPr>
                <a:t>函数</a:t>
              </a:r>
              <a:endParaRPr lang="zh-CN" altLang="en-US">
                <a:solidFill>
                  <a:srgbClr val="C00000"/>
                </a:solidFill>
                <a:latin typeface="Calibri" panose="020F0502020204030204" charset="0"/>
              </a:endParaRPr>
            </a:p>
          </p:txBody>
        </p:sp>
      </p:grpSp>
      <p:grpSp>
        <p:nvGrpSpPr>
          <p:cNvPr id="18" name="组合 13"/>
          <p:cNvGrpSpPr/>
          <p:nvPr/>
        </p:nvGrpSpPr>
        <p:grpSpPr bwMode="auto">
          <a:xfrm>
            <a:off x="1945164" y="3873501"/>
            <a:ext cx="1392238" cy="1223963"/>
            <a:chOff x="1690680" y="4869660"/>
            <a:chExt cx="1391728" cy="1224561"/>
          </a:xfrm>
        </p:grpSpPr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>
              <a:off x="2051093" y="4869660"/>
              <a:ext cx="676860" cy="332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>
                  <a:latin typeface="Calibri" panose="020F0502020204030204" charset="0"/>
                  <a:cs typeface="Calibri" panose="020F0502020204030204" charset="0"/>
                </a:rPr>
                <a:t>=</a:t>
              </a:r>
              <a:endParaRPr lang="en-US" altLang="zh-CN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0" name="TextBox 12"/>
            <p:cNvSpPr txBox="1">
              <a:spLocks noChangeArrowheads="1"/>
            </p:cNvSpPr>
            <p:nvPr/>
          </p:nvSpPr>
          <p:spPr bwMode="auto">
            <a:xfrm>
              <a:off x="1690680" y="5017003"/>
              <a:ext cx="1391728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dirty="0">
                  <a:latin typeface="Calibri" panose="020F0502020204030204" charset="0"/>
                  <a:cs typeface="Calibri" panose="020F0502020204030204" charset="0"/>
                </a:rPr>
                <a:t>jQuery</a:t>
              </a:r>
              <a:endParaRPr lang="zh-CN" altLang="en-US" dirty="0">
                <a:latin typeface="Calibri" panose="020F0502020204030204" charset="0"/>
                <a:cs typeface="Calibri" panose="020F0502020204030204" charset="0"/>
              </a:endParaRPr>
            </a:p>
            <a:p>
              <a:endParaRPr lang="zh-CN" altLang="en-US" dirty="0"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21" name="组合 17"/>
          <p:cNvGrpSpPr/>
          <p:nvPr/>
        </p:nvGrpSpPr>
        <p:grpSpPr bwMode="auto">
          <a:xfrm>
            <a:off x="4839653" y="2955926"/>
            <a:ext cx="1006475" cy="989013"/>
            <a:chOff x="3707604" y="3592491"/>
            <a:chExt cx="1005403" cy="989037"/>
          </a:xfrm>
        </p:grpSpPr>
        <p:sp>
          <p:nvSpPr>
            <p:cNvPr id="22" name="下箭头 21"/>
            <p:cNvSpPr/>
            <p:nvPr/>
          </p:nvSpPr>
          <p:spPr bwMode="auto">
            <a:xfrm>
              <a:off x="4067582" y="3592491"/>
              <a:ext cx="288617" cy="344496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endParaRPr>
            </a:p>
          </p:txBody>
        </p:sp>
        <p:sp>
          <p:nvSpPr>
            <p:cNvPr id="23" name="TextBox 15"/>
            <p:cNvSpPr txBox="1">
              <a:spLocks noChangeArrowheads="1"/>
            </p:cNvSpPr>
            <p:nvPr/>
          </p:nvSpPr>
          <p:spPr bwMode="auto">
            <a:xfrm>
              <a:off x="3707604" y="3996753"/>
              <a:ext cx="100540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>
                  <a:solidFill>
                    <a:srgbClr val="C00000"/>
                  </a:solidFill>
                  <a:latin typeface="Calibri" panose="020F0502020204030204" charset="0"/>
                </a:rPr>
                <a:t>参数</a:t>
              </a:r>
              <a:endParaRPr lang="zh-CN" altLang="en-US">
                <a:solidFill>
                  <a:srgbClr val="C00000"/>
                </a:solidFill>
                <a:latin typeface="Calibri" panose="020F0502020204030204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244725" y="4658360"/>
            <a:ext cx="6199505" cy="578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lnSpc>
                <a:spcPts val="38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FF0000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</a:rPr>
              <a:t>$(“#show”)    ===    jQuery(“#show”)</a:t>
            </a:r>
            <a:endParaRPr lang="en-US" altLang="en-US" sz="2800" dirty="0">
              <a:solidFill>
                <a:srgbClr val="FF0000"/>
              </a:solidFill>
              <a:latin typeface="Calibri" panose="020F0502020204030204" charset="0"/>
              <a:ea typeface="微软雅黑" panose="020B0503020204020204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sz="2800" dirty="0" smtClean="0">
                <a:solidFill>
                  <a:schemeClr val="accent1"/>
                </a:solidFill>
                <a:sym typeface="+mn-ea"/>
              </a:rPr>
              <a:t> </a:t>
            </a:r>
            <a:r>
              <a:rPr lang="zh-CN" altLang="en-US" sz="2800" dirty="0" smtClean="0">
                <a:solidFill>
                  <a:schemeClr val="accent1"/>
                </a:solidFill>
                <a:sym typeface="+mn-ea"/>
              </a:rPr>
              <a:t>选择器类别划分</a:t>
            </a:r>
            <a:r>
              <a:rPr lang="en-US" altLang="zh-CN"/>
              <a:t> 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594274" y="1927774"/>
            <a:ext cx="5258409" cy="2613601"/>
            <a:chOff x="1269789" y="1755054"/>
            <a:chExt cx="5258409" cy="2613601"/>
          </a:xfrm>
        </p:grpSpPr>
        <p:sp>
          <p:nvSpPr>
            <p:cNvPr id="5" name="矩形 4"/>
            <p:cNvSpPr/>
            <p:nvPr/>
          </p:nvSpPr>
          <p:spPr>
            <a:xfrm>
              <a:off x="1269789" y="2050254"/>
              <a:ext cx="5258409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多边形: 形状 5"/>
            <p:cNvSpPr/>
            <p:nvPr/>
          </p:nvSpPr>
          <p:spPr>
            <a:xfrm>
              <a:off x="1532709" y="1755054"/>
              <a:ext cx="3680886" cy="590400"/>
            </a:xfrm>
            <a:custGeom>
              <a:avLst/>
              <a:gdLst>
                <a:gd name="connsiteX0" fmla="*/ 0 w 3680886"/>
                <a:gd name="connsiteY0" fmla="*/ 98402 h 590400"/>
                <a:gd name="connsiteX1" fmla="*/ 98402 w 3680886"/>
                <a:gd name="connsiteY1" fmla="*/ 0 h 590400"/>
                <a:gd name="connsiteX2" fmla="*/ 3582484 w 3680886"/>
                <a:gd name="connsiteY2" fmla="*/ 0 h 590400"/>
                <a:gd name="connsiteX3" fmla="*/ 3680886 w 3680886"/>
                <a:gd name="connsiteY3" fmla="*/ 98402 h 590400"/>
                <a:gd name="connsiteX4" fmla="*/ 3680886 w 3680886"/>
                <a:gd name="connsiteY4" fmla="*/ 491998 h 590400"/>
                <a:gd name="connsiteX5" fmla="*/ 3582484 w 3680886"/>
                <a:gd name="connsiteY5" fmla="*/ 590400 h 590400"/>
                <a:gd name="connsiteX6" fmla="*/ 98402 w 3680886"/>
                <a:gd name="connsiteY6" fmla="*/ 590400 h 590400"/>
                <a:gd name="connsiteX7" fmla="*/ 0 w 3680886"/>
                <a:gd name="connsiteY7" fmla="*/ 491998 h 590400"/>
                <a:gd name="connsiteX8" fmla="*/ 0 w 3680886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0886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3582484" y="0"/>
                  </a:lnTo>
                  <a:cubicBezTo>
                    <a:pt x="3636830" y="0"/>
                    <a:pt x="3680886" y="44056"/>
                    <a:pt x="3680886" y="98402"/>
                  </a:cubicBezTo>
                  <a:lnTo>
                    <a:pt x="3680886" y="491998"/>
                  </a:lnTo>
                  <a:cubicBezTo>
                    <a:pt x="3680886" y="546344"/>
                    <a:pt x="3636830" y="590400"/>
                    <a:pt x="3582484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950" tIns="28821" rIns="167950" bIns="28821" numCol="1" spcCol="1270" anchor="ctr" anchorCtr="0">
              <a:noAutofit/>
            </a:bodyPr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基本选择器</a:t>
              </a:r>
              <a:endParaRPr lang="zh-CN" altLang="en-US" sz="2000" kern="12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269789" y="2957455"/>
              <a:ext cx="5258409" cy="504000"/>
            </a:xfrm>
            <a:prstGeom prst="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多边形: 形状 7"/>
            <p:cNvSpPr/>
            <p:nvPr/>
          </p:nvSpPr>
          <p:spPr>
            <a:xfrm>
              <a:off x="1532709" y="2662255"/>
              <a:ext cx="3680886" cy="590400"/>
            </a:xfrm>
            <a:custGeom>
              <a:avLst/>
              <a:gdLst>
                <a:gd name="connsiteX0" fmla="*/ 0 w 3680886"/>
                <a:gd name="connsiteY0" fmla="*/ 98402 h 590400"/>
                <a:gd name="connsiteX1" fmla="*/ 98402 w 3680886"/>
                <a:gd name="connsiteY1" fmla="*/ 0 h 590400"/>
                <a:gd name="connsiteX2" fmla="*/ 3582484 w 3680886"/>
                <a:gd name="connsiteY2" fmla="*/ 0 h 590400"/>
                <a:gd name="connsiteX3" fmla="*/ 3680886 w 3680886"/>
                <a:gd name="connsiteY3" fmla="*/ 98402 h 590400"/>
                <a:gd name="connsiteX4" fmla="*/ 3680886 w 3680886"/>
                <a:gd name="connsiteY4" fmla="*/ 491998 h 590400"/>
                <a:gd name="connsiteX5" fmla="*/ 3582484 w 3680886"/>
                <a:gd name="connsiteY5" fmla="*/ 590400 h 590400"/>
                <a:gd name="connsiteX6" fmla="*/ 98402 w 3680886"/>
                <a:gd name="connsiteY6" fmla="*/ 590400 h 590400"/>
                <a:gd name="connsiteX7" fmla="*/ 0 w 3680886"/>
                <a:gd name="connsiteY7" fmla="*/ 491998 h 590400"/>
                <a:gd name="connsiteX8" fmla="*/ 0 w 3680886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0886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3582484" y="0"/>
                  </a:lnTo>
                  <a:cubicBezTo>
                    <a:pt x="3636830" y="0"/>
                    <a:pt x="3680886" y="44056"/>
                    <a:pt x="3680886" y="98402"/>
                  </a:cubicBezTo>
                  <a:lnTo>
                    <a:pt x="3680886" y="491998"/>
                  </a:lnTo>
                  <a:cubicBezTo>
                    <a:pt x="3680886" y="546344"/>
                    <a:pt x="3636830" y="590400"/>
                    <a:pt x="3582484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950" tIns="28821" rIns="167950" bIns="28821" numCol="1" spcCol="1270" anchor="ctr" anchorCtr="0">
              <a:noAutofit/>
            </a:bodyPr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层次选择器</a:t>
              </a:r>
              <a:endParaRPr lang="zh-CN" altLang="en-US" sz="2000" kern="12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269789" y="3864655"/>
              <a:ext cx="5258409" cy="504000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多边形: 形状 9"/>
            <p:cNvSpPr/>
            <p:nvPr/>
          </p:nvSpPr>
          <p:spPr>
            <a:xfrm>
              <a:off x="1532709" y="3569455"/>
              <a:ext cx="3680886" cy="590400"/>
            </a:xfrm>
            <a:custGeom>
              <a:avLst/>
              <a:gdLst>
                <a:gd name="connsiteX0" fmla="*/ 0 w 3680886"/>
                <a:gd name="connsiteY0" fmla="*/ 98402 h 590400"/>
                <a:gd name="connsiteX1" fmla="*/ 98402 w 3680886"/>
                <a:gd name="connsiteY1" fmla="*/ 0 h 590400"/>
                <a:gd name="connsiteX2" fmla="*/ 3582484 w 3680886"/>
                <a:gd name="connsiteY2" fmla="*/ 0 h 590400"/>
                <a:gd name="connsiteX3" fmla="*/ 3680886 w 3680886"/>
                <a:gd name="connsiteY3" fmla="*/ 98402 h 590400"/>
                <a:gd name="connsiteX4" fmla="*/ 3680886 w 3680886"/>
                <a:gd name="connsiteY4" fmla="*/ 491998 h 590400"/>
                <a:gd name="connsiteX5" fmla="*/ 3582484 w 3680886"/>
                <a:gd name="connsiteY5" fmla="*/ 590400 h 590400"/>
                <a:gd name="connsiteX6" fmla="*/ 98402 w 3680886"/>
                <a:gd name="connsiteY6" fmla="*/ 590400 h 590400"/>
                <a:gd name="connsiteX7" fmla="*/ 0 w 3680886"/>
                <a:gd name="connsiteY7" fmla="*/ 491998 h 590400"/>
                <a:gd name="connsiteX8" fmla="*/ 0 w 3680886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0886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3582484" y="0"/>
                  </a:lnTo>
                  <a:cubicBezTo>
                    <a:pt x="3636830" y="0"/>
                    <a:pt x="3680886" y="44056"/>
                    <a:pt x="3680886" y="98402"/>
                  </a:cubicBezTo>
                  <a:lnTo>
                    <a:pt x="3680886" y="491998"/>
                  </a:lnTo>
                  <a:cubicBezTo>
                    <a:pt x="3680886" y="546344"/>
                    <a:pt x="3636830" y="590400"/>
                    <a:pt x="3582484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950" tIns="28821" rIns="167950" bIns="28821" numCol="1" spcCol="1270" anchor="ctr" anchorCtr="0">
              <a:noAutofit/>
            </a:bodyPr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kern="1200" dirty="0"/>
                <a:t>过滤选择器</a:t>
              </a:r>
              <a:endParaRPr lang="zh-CN" altLang="en-US" sz="2000" kern="12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1594274" y="4970578"/>
            <a:ext cx="5258409" cy="50400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任意多边形: 形状 12"/>
          <p:cNvSpPr/>
          <p:nvPr/>
        </p:nvSpPr>
        <p:spPr>
          <a:xfrm>
            <a:off x="1857194" y="4675378"/>
            <a:ext cx="3680886" cy="590400"/>
          </a:xfrm>
          <a:custGeom>
            <a:avLst/>
            <a:gdLst>
              <a:gd name="connsiteX0" fmla="*/ 0 w 3680886"/>
              <a:gd name="connsiteY0" fmla="*/ 98402 h 590400"/>
              <a:gd name="connsiteX1" fmla="*/ 98402 w 3680886"/>
              <a:gd name="connsiteY1" fmla="*/ 0 h 590400"/>
              <a:gd name="connsiteX2" fmla="*/ 3582484 w 3680886"/>
              <a:gd name="connsiteY2" fmla="*/ 0 h 590400"/>
              <a:gd name="connsiteX3" fmla="*/ 3680886 w 3680886"/>
              <a:gd name="connsiteY3" fmla="*/ 98402 h 590400"/>
              <a:gd name="connsiteX4" fmla="*/ 3680886 w 3680886"/>
              <a:gd name="connsiteY4" fmla="*/ 491998 h 590400"/>
              <a:gd name="connsiteX5" fmla="*/ 3582484 w 3680886"/>
              <a:gd name="connsiteY5" fmla="*/ 590400 h 590400"/>
              <a:gd name="connsiteX6" fmla="*/ 98402 w 3680886"/>
              <a:gd name="connsiteY6" fmla="*/ 590400 h 590400"/>
              <a:gd name="connsiteX7" fmla="*/ 0 w 3680886"/>
              <a:gd name="connsiteY7" fmla="*/ 491998 h 590400"/>
              <a:gd name="connsiteX8" fmla="*/ 0 w 3680886"/>
              <a:gd name="connsiteY8" fmla="*/ 98402 h 5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0886" h="590400">
                <a:moveTo>
                  <a:pt x="0" y="98402"/>
                </a:moveTo>
                <a:cubicBezTo>
                  <a:pt x="0" y="44056"/>
                  <a:pt x="44056" y="0"/>
                  <a:pt x="98402" y="0"/>
                </a:cubicBezTo>
                <a:lnTo>
                  <a:pt x="3582484" y="0"/>
                </a:lnTo>
                <a:cubicBezTo>
                  <a:pt x="3636830" y="0"/>
                  <a:pt x="3680886" y="44056"/>
                  <a:pt x="3680886" y="98402"/>
                </a:cubicBezTo>
                <a:lnTo>
                  <a:pt x="3680886" y="491998"/>
                </a:lnTo>
                <a:cubicBezTo>
                  <a:pt x="3680886" y="546344"/>
                  <a:pt x="3636830" y="590400"/>
                  <a:pt x="3582484" y="590400"/>
                </a:cubicBezTo>
                <a:lnTo>
                  <a:pt x="98402" y="590400"/>
                </a:lnTo>
                <a:cubicBezTo>
                  <a:pt x="44056" y="590400"/>
                  <a:pt x="0" y="546344"/>
                  <a:pt x="0" y="491998"/>
                </a:cubicBezTo>
                <a:lnTo>
                  <a:pt x="0" y="984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7950" tIns="28821" rIns="167950" bIns="28821" numCol="1" spcCol="1270" anchor="ctr" anchorCtr="0">
            <a:noAutofit/>
          </a:bodyPr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000" kern="1200" dirty="0"/>
              <a:t>表单选择器</a:t>
            </a:r>
            <a:endParaRPr lang="zh-CN" altLang="en-US" sz="2000" kern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>
                <a:sym typeface="+mn-ea"/>
              </a:rPr>
              <a:t>基本选择器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sz="2400"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标签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选择器：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var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 div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 =  $</a:t>
            </a:r>
            <a:r>
              <a:rPr lang="en-US" altLang="zh-CN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(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‘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div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);</a:t>
            </a:r>
            <a:endParaRPr lang="zh-CN" altLang="en-US" dirty="0" smtClean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altLang="zh-CN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类选择器：     var  className  =  $(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‘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.toHidden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);</a:t>
            </a:r>
            <a:endParaRPr lang="en-US" altLang="zh-CN" dirty="0" err="1">
              <a:solidFill>
                <a:schemeClr val="tx2">
                  <a:lumMod val="50000"/>
                </a:schemeClr>
              </a:solidFill>
              <a:sym typeface="+mn-ea"/>
            </a:endParaRPr>
          </a:p>
          <a:p>
            <a:pPr lvl="1"/>
            <a:r>
              <a:rPr lang="en-US" altLang="zh-CN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ID选择器：     var  toExten  =  $(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‘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#toExten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);</a:t>
            </a:r>
            <a:endParaRPr lang="zh-CN" altLang="en-US" dirty="0" smtClean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altLang="zh-CN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群选择器：     var  nodes  =  $(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‘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div,  p,  ul,  ol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);</a:t>
            </a:r>
            <a:endParaRPr lang="en-US" altLang="zh-CN" dirty="0" err="1">
              <a:solidFill>
                <a:schemeClr val="tx2">
                  <a:lumMod val="50000"/>
                </a:schemeClr>
              </a:solidFill>
              <a:sym typeface="+mn-ea"/>
            </a:endParaRPr>
          </a:p>
          <a:p>
            <a:pPr lvl="1"/>
            <a:r>
              <a:rPr lang="en-US" altLang="zh-CN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通用选择器：  var  anyNodes  =  $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ea"/>
              </a:rPr>
              <a:t>(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‘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*</a:t>
            </a:r>
            <a:r>
              <a:rPr lang="en-US" altLang="x-none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cs typeface="+mn-ea"/>
                <a:sym typeface="+mn-ea"/>
              </a:rPr>
              <a:t>);</a:t>
            </a:r>
            <a:endParaRPr lang="en-US" altLang="zh-CN" dirty="0" err="1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zh-CN"/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sp>
        <p:nvSpPr>
          <p:cNvPr id="27652" name="矩形 4"/>
          <p:cNvSpPr/>
          <p:nvPr/>
        </p:nvSpPr>
        <p:spPr>
          <a:xfrm>
            <a:off x="1638935" y="4471670"/>
            <a:ext cx="7643495" cy="129730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/>
          <a:p>
            <a:pPr latinLnBrk="0">
              <a:lnSpc>
                <a:spcPts val="3000"/>
              </a:lnSpc>
            </a:pP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 </a:t>
            </a:r>
            <a:endParaRPr lang="en-US" altLang="x-none" sz="2400" dirty="0">
              <a:latin typeface="Consolas" panose="020B0609020204030204" pitchFamily="1" charset="0"/>
              <a:ea typeface="宋体" panose="02010600030101010101" pitchFamily="2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endParaRPr lang="en-US" altLang="x-none" sz="2400" dirty="0">
              <a:latin typeface="Consolas" panose="020B0609020204030204" pitchFamily="1" charset="0"/>
              <a:ea typeface="宋体" panose="02010600030101010101" pitchFamily="2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//</a:t>
            </a:r>
            <a:r>
              <a:rPr lang="zh-CN" altLang="en-US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选择所有 </a:t>
            </a: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span </a:t>
            </a:r>
            <a:r>
              <a:rPr lang="zh-CN" altLang="en-US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元素和 </a:t>
            </a: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id </a:t>
            </a:r>
            <a:r>
              <a:rPr lang="zh-CN" altLang="en-US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为 </a:t>
            </a: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two </a:t>
            </a:r>
            <a:r>
              <a:rPr lang="zh-CN" altLang="en-US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的元素</a:t>
            </a:r>
            <a:endParaRPr lang="en-US" altLang="x-none" sz="2400" dirty="0">
              <a:latin typeface="Consolas" panose="020B0609020204030204" pitchFamily="1" charset="0"/>
              <a:ea typeface="宋体" panose="02010600030101010101" pitchFamily="2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$(‘</a:t>
            </a:r>
            <a:r>
              <a:rPr lang="en-US" altLang="x-none" sz="2400" b="1" dirty="0">
                <a:solidFill>
                  <a:srgbClr val="FF0000"/>
                </a:solidFill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span,#two</a:t>
            </a:r>
            <a:r>
              <a:rPr lang="en-US" altLang="x-none" sz="2400" dirty="0">
                <a:latin typeface="Consolas" panose="020B0609020204030204" pitchFamily="1" charset="0"/>
                <a:ea typeface="宋体" panose="02010600030101010101" pitchFamily="2" charset="-122"/>
                <a:cs typeface="Consolas" panose="020B0609020204030204" pitchFamily="1" charset="0"/>
                <a:sym typeface="+mn-ea"/>
              </a:rPr>
              <a:t>’).css(‘background’,’#bfa’)</a:t>
            </a:r>
            <a:endParaRPr lang="zh-CN" altLang="en-US" sz="2400" dirty="0">
              <a:latin typeface="Consolas" panose="020B0609020204030204" pitchFamily="1" charset="0"/>
              <a:ea typeface="Consolas" panose="020B0609020204030204" pitchFamily="1" charset="0"/>
            </a:endParaRPr>
          </a:p>
          <a:p>
            <a:pPr latinLnBrk="0">
              <a:lnSpc>
                <a:spcPts val="3000"/>
              </a:lnSpc>
            </a:pPr>
            <a:endParaRPr lang="zh-CN" altLang="en-US" sz="2400" dirty="0">
              <a:latin typeface="Consolas" panose="020B0609020204030204" pitchFamily="1" charset="0"/>
              <a:ea typeface="Consolas" panose="020B0609020204030204" pitchFamily="1" charset="0"/>
            </a:endParaRPr>
          </a:p>
          <a:p>
            <a:pPr latinLnBrk="0">
              <a:lnSpc>
                <a:spcPts val="3000"/>
              </a:lnSpc>
            </a:pPr>
            <a:endParaRPr lang="zh-CN" altLang="en-US" sz="2400" dirty="0">
              <a:latin typeface="Consolas" panose="020B0609020204030204" pitchFamily="1" charset="0"/>
              <a:ea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3.html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nimBg="1"/>
      <p:bldP spid="27652" grpId="1" animBg="1"/>
      <p:bldP spid="27652" grpId="2" animBg="1"/>
      <p:bldP spid="27652" grpId="3" animBg="1"/>
      <p:bldP spid="27652" grpId="4" animBg="1"/>
      <p:bldP spid="27652" grpId="5" animBg="1"/>
      <p:bldP spid="27652" grpId="6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>
                <a:sym typeface="+mn-ea"/>
              </a:rPr>
              <a:t>层次选择器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 sz="240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后代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选择器：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 td  =  $(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table  td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)</a:t>
            </a:r>
            <a:endParaRPr lang="en-US" altLang="zh-CN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子选择器：    var  td  =  $(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table &gt; td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)</a:t>
            </a:r>
            <a:endParaRPr lang="en-US" altLang="zh-CN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zh-CN" altLang="en-US" dirty="0" err="1">
                <a:solidFill>
                  <a:schemeClr val="tx2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兄弟选择器： var p  =  $("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div + p</a:t>
            </a:r>
            <a:r>
              <a:rPr lang="en-US" altLang="zh-CN">
                <a:solidFill>
                  <a:schemeClr val="tx1"/>
                </a:solidFill>
                <a:cs typeface="+mn-ea"/>
                <a:sym typeface="+mn-ea"/>
              </a:rPr>
              <a:t>");</a:t>
            </a:r>
            <a:endParaRPr lang="en-US" altLang="zh-CN" kern="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</a:endParaRPr>
          </a:p>
          <a:p>
            <a:pPr>
              <a:buNone/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3.html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>
                <a:sym typeface="+mn-ea"/>
              </a:rPr>
              <a:t>过滤选择器 </a:t>
            </a:r>
            <a:r>
              <a:rPr lang="en-US" altLang="zh-CN">
                <a:sym typeface="+mn-ea"/>
              </a:rPr>
              <a:t>—— </a:t>
            </a:r>
            <a:r>
              <a:rPr lang="zh-CN" altLang="en-US" dirty="0">
                <a:cs typeface="Arial" panose="020B0604020202020204" pitchFamily="34" charset="0"/>
                <a:sym typeface="+mn-ea"/>
              </a:rPr>
              <a:t>索引 index 从</a:t>
            </a:r>
            <a:r>
              <a:rPr lang="zh-CN" altLang="en-US" b="1" dirty="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0</a:t>
            </a:r>
            <a:r>
              <a:rPr lang="zh-CN" altLang="en-US" dirty="0">
                <a:cs typeface="Arial" panose="020B0604020202020204" pitchFamily="34" charset="0"/>
                <a:sym typeface="+mn-ea"/>
              </a:rPr>
              <a:t>开始</a:t>
            </a: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1209" y="1853326"/>
            <a:ext cx="9375241" cy="3355714"/>
          </a:xfrm>
          <a:prstGeom prst="rect">
            <a:avLst/>
          </a:prstGeom>
        </p:spPr>
      </p:pic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4.html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表单选择器</a:t>
            </a:r>
            <a:endParaRPr lang="zh-CN" altLang="en-US"/>
          </a:p>
          <a:p>
            <a:pPr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6897" y="1808872"/>
            <a:ext cx="9020749" cy="3601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jQuery </a:t>
            </a:r>
            <a:r>
              <a:rPr lang="zh-CN" altLang="en-US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包装</a:t>
            </a:r>
            <a:r>
              <a:rPr lang="zh-CN" altLang="en-US" dirty="0" smtClean="0">
                <a:sym typeface="+mn-ea"/>
              </a:rPr>
              <a:t>集</a:t>
            </a:r>
            <a:endParaRPr lang="en-US" altLang="zh-CN"/>
          </a:p>
          <a:p>
            <a:pPr lvl="1"/>
            <a:r>
              <a:rPr lang="zh-CN" altLang="en-US" dirty="0" smtClean="0"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使用 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选择器获取的对象为 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包装集（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jQuery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对像）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400" dirty="0" smtClean="0">
                <a:sym typeface="+mn-ea"/>
              </a:rPr>
              <a:t>在 </a:t>
            </a:r>
            <a:r>
              <a:rPr lang="en-US" altLang="zh-CN" sz="2400" dirty="0" smtClean="0">
                <a:sym typeface="+mn-ea"/>
              </a:rPr>
              <a:t>jQ</a:t>
            </a:r>
            <a:r>
              <a:rPr lang="zh-CN" altLang="en-US" sz="2400" dirty="0" smtClean="0">
                <a:sym typeface="+mn-ea"/>
              </a:rPr>
              <a:t>uery 对象中无法使用 DOM 对象的任何方法</a:t>
            </a:r>
            <a:endParaRPr lang="zh-CN" altLang="en-US" sz="2400" dirty="0" smtClean="0">
              <a:sym typeface="+mn-ea"/>
            </a:endParaRPr>
          </a:p>
          <a:p>
            <a:pPr lvl="1"/>
            <a:r>
              <a:rPr lang="zh-CN" altLang="en-US" sz="2400" dirty="0" smtClean="0">
                <a:sym typeface="+mn-ea"/>
              </a:rPr>
              <a:t> 反之 DOM 对象也无法使用任何 </a:t>
            </a:r>
            <a:r>
              <a:rPr lang="en-US" altLang="zh-CN" sz="2400" dirty="0" smtClean="0">
                <a:sym typeface="+mn-ea"/>
              </a:rPr>
              <a:t>jQ</a:t>
            </a:r>
            <a:r>
              <a:rPr lang="zh-CN" altLang="en-US" sz="2400" dirty="0" smtClean="0">
                <a:sym typeface="+mn-ea"/>
              </a:rPr>
              <a:t>uery 的方法</a:t>
            </a:r>
            <a:endParaRPr lang="zh-CN" altLang="en-US" sz="2400" dirty="0" smtClean="0">
              <a:sym typeface="+mn-ea"/>
            </a:endParaRPr>
          </a:p>
          <a:p>
            <a:pPr lvl="0"/>
            <a:r>
              <a:rPr lang="en-US" altLang="zh-CN" sz="2800" dirty="0" smtClean="0">
                <a:sym typeface="+mn-ea"/>
              </a:rPr>
              <a:t> 包装集的 length 属性</a:t>
            </a:r>
            <a:endParaRPr lang="en-US" altLang="zh-CN" sz="2800" dirty="0" smtClean="0">
              <a:sym typeface="+mn-ea"/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作用：获取元素个数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使用：</a:t>
            </a:r>
            <a:r>
              <a:rPr lang="en-US" altLang="zh-CN" sz="2400" dirty="0" smtClean="0">
                <a:sym typeface="+mn-ea"/>
              </a:rPr>
              <a:t>$(“.username”).length</a:t>
            </a:r>
            <a:endParaRPr lang="zh-CN" altLang="en-US" sz="2400" dirty="0" smtClean="0"/>
          </a:p>
          <a:p>
            <a:pPr lvl="0"/>
            <a:endParaRPr lang="zh-CN" altLang="en-US" sz="326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jQuery 对象和 DOM 对象转化</a:t>
            </a:r>
            <a:endParaRPr lang="en-US" altLang="zh-CN" sz="2800" dirty="0" smtClean="0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DOM→jQuery：</a:t>
            </a:r>
            <a:r>
              <a:rPr lang="zh-CN" altLang="en-US">
                <a:solidFill>
                  <a:schemeClr val="tx1"/>
                </a:solidFill>
              </a:rPr>
              <a:t>使用  $( )  包装</a:t>
            </a:r>
            <a:endParaRPr lang="zh-CN" altLang="en-US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endParaRPr lang="zh-CN" altLang="en-US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endParaRPr lang="zh-CN" altLang="en-US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endParaRPr lang="zh-CN" altLang="en-US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zh-CN" altLang="en-US">
                <a:solidFill>
                  <a:srgbClr val="C00000"/>
                </a:solidFill>
              </a:rPr>
              <a:t> jQuery→DOM：</a:t>
            </a:r>
            <a:r>
              <a:rPr lang="zh-CN" altLang="en-US">
                <a:solidFill>
                  <a:schemeClr val="tx1"/>
                </a:solidFill>
              </a:rPr>
              <a:t>数组下标方式、get( )方法获得</a:t>
            </a:r>
            <a:endParaRPr lang="zh-CN" altLang="en-US">
              <a:solidFill>
                <a:schemeClr val="tx1"/>
              </a:solidFill>
            </a:endParaRPr>
          </a:p>
          <a:p>
            <a:pPr lvl="0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选择器</a:t>
            </a:r>
            <a:endParaRPr lang="zh-CN" altLang="en-US"/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1685399" y="4599305"/>
            <a:ext cx="9328150" cy="82994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var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 div = $(‘#show’);</a:t>
            </a:r>
            <a:endParaRPr lang="en-US" altLang="zh-CN" sz="2400" dirty="0">
              <a:latin typeface="Consolas" panose="020B0609020204030204" pitchFamily="1" charset="0"/>
              <a:ea typeface="+mn-ea"/>
              <a:cs typeface="Consolas" panose="020B0609020204030204" pitchFamily="1" charset="0"/>
            </a:endParaRPr>
          </a:p>
          <a:p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var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 </a:t>
            </a:r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divNode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 = </a:t>
            </a:r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div</a:t>
            </a:r>
            <a:r>
              <a:rPr lang="en-US" altLang="zh-CN" sz="2400" dirty="0" err="1">
                <a:solidFill>
                  <a:srgbClr val="FF0000"/>
                </a:solidFill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.get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(0)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;//</a:t>
            </a:r>
            <a:r>
              <a:rPr lang="zh-CN" altLang="en-US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或 </a:t>
            </a:r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var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 </a:t>
            </a:r>
            <a:r>
              <a:rPr lang="en-US" altLang="zh-CN" sz="2400" dirty="0" err="1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divNode</a:t>
            </a:r>
            <a:r>
              <a:rPr lang="en-US" altLang="zh-CN" sz="2400" dirty="0"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 = div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[0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]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;</a:t>
            </a:r>
            <a:endParaRPr lang="zh-CN" altLang="en-US" sz="2400" dirty="0"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1685399" y="2556511"/>
            <a:ext cx="8427860" cy="82994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</a:rPr>
              <a:t>var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 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</a:rPr>
              <a:t>divNode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 = 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</a:rPr>
              <a:t>document.getElementById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(‘show’);</a:t>
            </a:r>
            <a:endParaRPr lang="en-US" altLang="zh-CN" sz="2400" dirty="0">
              <a:latin typeface="Consolas" panose="020B0609020204030204" pitchFamily="1" charset="0"/>
              <a:cs typeface="Consolas" panose="020B0609020204030204" pitchFamily="1" charset="0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</a:rPr>
              <a:t>var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 div = 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$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(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</a:rPr>
              <a:t>divNode</a:t>
            </a:r>
            <a:r>
              <a:rPr lang="en-US" altLang="zh-CN" sz="2400" dirty="0">
                <a:latin typeface="Consolas" panose="020B0609020204030204" pitchFamily="1" charset="0"/>
                <a:cs typeface="Consolas" panose="020B0609020204030204" pitchFamily="1" charset="0"/>
              </a:rPr>
              <a:t>);</a:t>
            </a:r>
            <a:endParaRPr lang="zh-CN" altLang="en-US" sz="2400" dirty="0"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5.html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jQuery </a:t>
            </a:r>
            <a:r>
              <a:rPr lang="zh-CN" altLang="en-US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中的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DOM </a:t>
            </a:r>
            <a:r>
              <a:rPr lang="zh-CN" altLang="en-US" dirty="0">
                <a:sym typeface="+mn-ea"/>
              </a:rPr>
              <a:t>操作</a:t>
            </a:r>
            <a:r>
              <a:rPr lang="en-US" altLang="zh-CN"/>
              <a:t> </a:t>
            </a:r>
            <a:endParaRPr lang="en-US" altLang="zh-CN"/>
          </a:p>
          <a:p>
            <a:pPr lvl="1"/>
            <a:r>
              <a:rPr lang="zh-CN" altLang="en-US" dirty="0">
                <a:sym typeface="+mn-ea"/>
              </a:rPr>
              <a:t> 第一步：获取节点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 第二步：</a:t>
            </a:r>
            <a:r>
              <a:rPr lang="en-US" altLang="zh-CN" dirty="0">
                <a:sym typeface="+mn-ea"/>
              </a:rPr>
              <a:t>DOM</a:t>
            </a:r>
            <a:r>
              <a:rPr lang="zh-CN" altLang="en-US" dirty="0">
                <a:sym typeface="+mn-ea"/>
              </a:rPr>
              <a:t>操作</a:t>
            </a:r>
            <a:endParaRPr lang="zh-CN" altLang="en-US" dirty="0">
              <a:sym typeface="+mn-ea"/>
            </a:endParaRPr>
          </a:p>
          <a:p>
            <a:pPr lvl="2"/>
            <a:r>
              <a:rPr lang="zh-CN" sz="2000" dirty="0">
                <a:sym typeface="+mn-ea"/>
              </a:rPr>
              <a:t>文本内容</a:t>
            </a:r>
            <a:endParaRPr lang="zh-CN" sz="2000" dirty="0">
              <a:sym typeface="+mn-ea"/>
            </a:endParaRPr>
          </a:p>
          <a:p>
            <a:pPr lvl="2"/>
            <a:r>
              <a:rPr lang="zh-CN" sz="2000" dirty="0">
                <a:sym typeface="+mn-ea"/>
              </a:rPr>
              <a:t>属性操作</a:t>
            </a:r>
            <a:r>
              <a:rPr lang="en-US" altLang="zh-CN" sz="2000" dirty="0">
                <a:sym typeface="+mn-ea"/>
              </a:rPr>
              <a:t> </a:t>
            </a:r>
            <a:endParaRPr lang="en-US" altLang="zh-CN" sz="2000" dirty="0">
              <a:sym typeface="+mn-ea"/>
            </a:endParaRPr>
          </a:p>
          <a:p>
            <a:pPr lvl="2"/>
            <a:r>
              <a:rPr lang="zh-CN" altLang="en-US" sz="2000" dirty="0">
                <a:sym typeface="+mn-ea"/>
              </a:rPr>
              <a:t>样式操作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2000" dirty="0">
                <a:sym typeface="+mn-ea"/>
              </a:rPr>
              <a:t>遍历节点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2000" dirty="0">
                <a:sym typeface="+mn-ea"/>
              </a:rPr>
              <a:t>节点操作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2000" dirty="0">
                <a:sym typeface="+mn-ea"/>
              </a:rPr>
              <a:t>位置操作</a:t>
            </a:r>
            <a:endParaRPr lang="en-US" altLang="zh-CN" sz="2000" dirty="0"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的</a:t>
            </a:r>
            <a:r>
              <a:rPr lang="en-US" altLang="zh-CN"/>
              <a:t>DOM</a:t>
            </a:r>
            <a:r>
              <a:rPr lang="zh-CN" altLang="en-US"/>
              <a:t>操作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4455795" y="2026285"/>
            <a:ext cx="148082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矩形 4"/>
          <p:cNvSpPr/>
          <p:nvPr/>
        </p:nvSpPr>
        <p:spPr>
          <a:xfrm>
            <a:off x="6034405" y="1810068"/>
            <a:ext cx="4901565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强大的选择器</a:t>
            </a: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文本内容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获取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: html()</a:t>
            </a:r>
            <a:r>
              <a:rPr lang="en-US" altLang="zh-CN">
                <a:solidFill>
                  <a:schemeClr val="tx1"/>
                </a:solidFill>
              </a:rPr>
              <a:t>  </a:t>
            </a:r>
            <a:r>
              <a:rPr lang="zh-CN" altLang="en-US">
                <a:solidFill>
                  <a:schemeClr val="tx1"/>
                </a:solidFill>
              </a:rPr>
              <a:t>设置</a:t>
            </a:r>
            <a:r>
              <a:rPr lang="en-US" altLang="zh-CN">
                <a:solidFill>
                  <a:schemeClr val="tx1"/>
                </a:solidFill>
              </a:rPr>
              <a:t>: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html(value)</a:t>
            </a:r>
            <a:endParaRPr lang="zh-CN" altLang="en-US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获取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: val()   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设置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: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val(value)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168275" lvl="1" indent="0"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890895" y="2026285"/>
            <a:ext cx="148082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矩形 4"/>
          <p:cNvSpPr/>
          <p:nvPr/>
        </p:nvSpPr>
        <p:spPr>
          <a:xfrm>
            <a:off x="7469505" y="1810068"/>
            <a:ext cx="4033520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类</a:t>
            </a:r>
            <a:r>
              <a:rPr lang="en-US" altLang="zh-CN" sz="2400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似 innerHTML 属性的用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法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5874385" y="2583815"/>
            <a:ext cx="148082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矩形 6"/>
          <p:cNvSpPr/>
          <p:nvPr/>
        </p:nvSpPr>
        <p:spPr>
          <a:xfrm>
            <a:off x="7452995" y="2367598"/>
            <a:ext cx="4033520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sym typeface="+mn-ea"/>
              </a:rPr>
              <a:t>应用于表单元素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35810" y="3219450"/>
            <a:ext cx="7361555" cy="1959610"/>
            <a:chOff x="3206" y="5070"/>
            <a:chExt cx="11593" cy="308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06" y="5070"/>
              <a:ext cx="4258" cy="308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5" y="5235"/>
              <a:ext cx="6505" cy="94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4" y="6380"/>
              <a:ext cx="3684" cy="1332"/>
            </a:xfrm>
            <a:prstGeom prst="rect">
              <a:avLst/>
            </a:prstGeom>
          </p:spPr>
        </p:pic>
      </p:grp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6.html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属性操作</a:t>
            </a:r>
            <a:endParaRPr lang="zh-CN" altLang="en-US"/>
          </a:p>
          <a:p>
            <a:pPr lvl="1"/>
            <a:r>
              <a:rPr lang="zh-CN" altLang="en-US" sz="2400"/>
              <a:t> 获取</a:t>
            </a:r>
            <a:r>
              <a:rPr lang="en-US" altLang="zh-CN" sz="2400"/>
              <a:t>: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attr(attributeName)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设置</a:t>
            </a:r>
            <a:r>
              <a:rPr lang="en-US" altLang="zh-CN" sz="2400" dirty="0">
                <a:sym typeface="+mn-ea"/>
              </a:rPr>
              <a:t>: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attr(attributeName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value)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sz="2400" dirty="0">
              <a:sym typeface="+mn-ea"/>
            </a:endParaRPr>
          </a:p>
          <a:p>
            <a:pPr marL="168275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            attr(</a:t>
            </a:r>
            <a:r>
              <a:rPr lang="en-US" altLang="zh-CN" sz="2400" b="1" dirty="0">
                <a:solidFill>
                  <a:schemeClr val="tx1"/>
                </a:solidFill>
                <a:sym typeface="+mn-ea"/>
              </a:rPr>
              <a:t>{</a:t>
            </a:r>
            <a:endParaRPr lang="en-US" altLang="zh-CN" sz="2400" b="1" dirty="0">
              <a:solidFill>
                <a:schemeClr val="tx1"/>
              </a:solidFill>
              <a:sym typeface="+mn-ea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dirty="0">
                <a:sym typeface="+mn-ea"/>
              </a:rPr>
              <a:t>                  attributeName:value,</a:t>
            </a:r>
            <a:endParaRPr lang="en-US" altLang="zh-CN" sz="2400" dirty="0">
              <a:solidFill>
                <a:srgbClr val="C00000"/>
              </a:solidFill>
              <a:sym typeface="+mn-ea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dirty="0">
                <a:sym typeface="+mn-ea"/>
              </a:rPr>
              <a:t>                  attributeName:value</a:t>
            </a:r>
            <a:endParaRPr lang="en-US" altLang="zh-CN" sz="2400" dirty="0">
              <a:solidFill>
                <a:srgbClr val="C00000"/>
              </a:solidFill>
              <a:sym typeface="+mn-ea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 sz="2400" dirty="0">
                <a:sym typeface="+mn-ea"/>
              </a:rPr>
              <a:t>               </a:t>
            </a:r>
            <a:r>
              <a:rPr lang="en-US" altLang="zh-CN" sz="2400" b="1" dirty="0">
                <a:solidFill>
                  <a:schemeClr val="tx1"/>
                </a:solidFill>
                <a:sym typeface="+mn-ea"/>
              </a:rPr>
              <a:t>}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sz="2400" dirty="0">
                <a:sym typeface="+mn-ea"/>
              </a:rPr>
              <a:t> </a:t>
            </a:r>
            <a:endParaRPr lang="zh-CN" altLang="en-US" sz="2400" dirty="0">
              <a:sym typeface="+mn-ea"/>
            </a:endParaRPr>
          </a:p>
          <a:p>
            <a:pPr lvl="1"/>
            <a:r>
              <a:rPr lang="zh-CN" altLang="en-US"/>
              <a:t> 删除</a:t>
            </a:r>
            <a:r>
              <a:rPr lang="en-US" altLang="zh-CN"/>
              <a:t>: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removeAttr(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title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marL="168275" lvl="1" indent="0">
              <a:buNone/>
            </a:pPr>
            <a:r>
              <a:rPr lang="en-US" altLang="zh-CN" dirty="0">
                <a:sym typeface="+mn-ea"/>
              </a:rPr>
              <a:t>          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removeAttr(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title id class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316855" y="2026285"/>
            <a:ext cx="5130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矩形 4"/>
          <p:cNvSpPr/>
          <p:nvPr/>
        </p:nvSpPr>
        <p:spPr>
          <a:xfrm>
            <a:off x="5481955" y="1756410"/>
            <a:ext cx="6652895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lvl="1"/>
            <a:r>
              <a:rPr lang="zh-CN" altLang="en-US" sz="2400" dirty="0">
                <a:sym typeface="+mn-ea"/>
              </a:rPr>
              <a:t>获取匹配集合中的第一个元素的属性的值 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6233160" y="2583815"/>
            <a:ext cx="5130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矩形 6"/>
          <p:cNvSpPr/>
          <p:nvPr/>
        </p:nvSpPr>
        <p:spPr>
          <a:xfrm>
            <a:off x="6398260" y="2313940"/>
            <a:ext cx="6652895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lvl="1"/>
            <a:r>
              <a:rPr lang="zh-CN" altLang="en-US" sz="2400" dirty="0">
                <a:sym typeface="+mn-ea"/>
              </a:rPr>
              <a:t>设置全部匹配元素的</a:t>
            </a:r>
            <a:r>
              <a:rPr lang="zh-CN" altLang="en-US" sz="2400" b="1" dirty="0">
                <a:sym typeface="+mn-ea"/>
              </a:rPr>
              <a:t>一个</a:t>
            </a:r>
            <a:r>
              <a:rPr lang="zh-CN" altLang="en-US" sz="2400" dirty="0">
                <a:sym typeface="+mn-ea"/>
              </a:rPr>
              <a:t>属性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226810" y="4269740"/>
            <a:ext cx="5130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矩形 8"/>
          <p:cNvSpPr/>
          <p:nvPr/>
        </p:nvSpPr>
        <p:spPr>
          <a:xfrm>
            <a:off x="6391910" y="3999865"/>
            <a:ext cx="6652895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lvl="1"/>
            <a:r>
              <a:rPr lang="zh-CN" altLang="en-US" sz="2400" dirty="0">
                <a:sym typeface="+mn-ea"/>
              </a:rPr>
              <a:t>设置全部匹配元素的</a:t>
            </a:r>
            <a:r>
              <a:rPr lang="zh-CN" altLang="en-US" sz="2400" b="1" dirty="0">
                <a:sym typeface="+mn-ea"/>
              </a:rPr>
              <a:t>多个</a:t>
            </a:r>
            <a:r>
              <a:rPr lang="zh-CN" altLang="en-US" sz="2400" dirty="0">
                <a:sym typeface="+mn-ea"/>
              </a:rPr>
              <a:t>属性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7.html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样式操作</a:t>
            </a:r>
            <a:endParaRPr lang="zh-CN" altLang="en-US"/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+mn-ea"/>
              </a:rPr>
              <a:t> jQuery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样式操作可以对行内样式、页内样式、外部样式操作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+mn-ea"/>
              </a:rPr>
              <a:t> 获取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css(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propertyName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css(</a:t>
            </a:r>
            <a:r>
              <a:rPr lang="en-US" b="1">
                <a:solidFill>
                  <a:schemeClr val="tx1"/>
                </a:solidFill>
                <a:sym typeface="+mn-ea"/>
              </a:rPr>
              <a:t>[</a:t>
            </a:r>
            <a:r>
              <a:rPr lang="en-US">
                <a:solidFill>
                  <a:schemeClr val="tx1"/>
                </a:solidFill>
                <a:sym typeface="+mn-ea"/>
              </a:rPr>
              <a:t>propertyName,propertyName</a:t>
            </a:r>
            <a:r>
              <a:rPr lang="en-US" b="1">
                <a:solidFill>
                  <a:schemeClr val="tx1"/>
                </a:solidFill>
                <a:sym typeface="+mn-ea"/>
              </a:rPr>
              <a:t>]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设置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css(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propertyName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zh-CN">
                <a:solidFill>
                  <a:schemeClr val="tx1"/>
                </a:solidFill>
                <a:sym typeface="+mn-ea"/>
              </a:rPr>
              <a:t>，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value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168275" lvl="1" indent="0"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             css(</a:t>
            </a:r>
            <a:r>
              <a:rPr lang="en-US" b="1">
                <a:solidFill>
                  <a:schemeClr val="tx1"/>
                </a:solidFill>
                <a:sym typeface="+mn-ea"/>
              </a:rPr>
              <a:t>{</a:t>
            </a:r>
            <a:endParaRPr lang="en-US" b="1">
              <a:solidFill>
                <a:schemeClr val="tx1"/>
              </a:solidFill>
              <a:sym typeface="+mn-ea"/>
            </a:endParaRPr>
          </a:p>
          <a:p>
            <a:pPr marL="168275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sym typeface="+mn-ea"/>
              </a:rPr>
              <a:t>                   propertyName : value,</a:t>
            </a:r>
            <a:endParaRPr lang="en-US">
              <a:solidFill>
                <a:schemeClr val="tx1"/>
              </a:solidFill>
              <a:sym typeface="+mn-ea"/>
            </a:endParaRPr>
          </a:p>
          <a:p>
            <a:pPr marL="168275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sym typeface="+mn-ea"/>
              </a:rPr>
              <a:t>                   propertyName : value</a:t>
            </a:r>
            <a:endParaRPr lang="en-US">
              <a:solidFill>
                <a:schemeClr val="tx1"/>
              </a:solidFill>
              <a:sym typeface="+mn-ea"/>
            </a:endParaRPr>
          </a:p>
          <a:p>
            <a:pPr marL="168275" lvl="1" indent="0">
              <a:buNone/>
            </a:pPr>
            <a:r>
              <a:rPr lang="en-US" b="1">
                <a:solidFill>
                  <a:schemeClr val="tx1"/>
                </a:solidFill>
                <a:sym typeface="+mn-ea"/>
              </a:rPr>
              <a:t>              }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8.html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0304145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/>
              <a:t>样式操作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操作样式除了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css()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方法之外，我们还可以把样式写在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class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中，通过添加、切换、删除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className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的方式操作样式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+mn-ea"/>
              </a:rPr>
              <a:t> 添加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  </a:t>
            </a:r>
            <a:r>
              <a:rPr lang="en-US" dirty="0">
                <a:solidFill>
                  <a:schemeClr val="tx1"/>
                </a:solidFill>
                <a:sym typeface="+mn-ea"/>
              </a:rPr>
              <a:t>addClass(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red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dirty="0">
                <a:solidFill>
                  <a:schemeClr val="tx1"/>
                </a:solidFill>
                <a:sym typeface="+mn-ea"/>
              </a:rPr>
              <a:t>)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addClass(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red green blue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</a:t>
            </a:r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删除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dirty="0">
                <a:solidFill>
                  <a:schemeClr val="tx1"/>
                </a:solidFill>
                <a:sym typeface="+mn-ea"/>
              </a:rPr>
              <a:t>removeClass(“red”)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removeClass(“red green”)   removeClass()</a:t>
            </a:r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判断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  </a:t>
            </a:r>
            <a:r>
              <a:rPr lang="en-US" dirty="0">
                <a:solidFill>
                  <a:schemeClr val="tx1"/>
                </a:solidFill>
                <a:sym typeface="+mn-ea"/>
              </a:rPr>
              <a:t>hasClass(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red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dirty="0">
                <a:solidFill>
                  <a:schemeClr val="tx1"/>
                </a:solidFill>
                <a:sym typeface="+mn-ea"/>
              </a:rPr>
              <a:t>)</a:t>
            </a:r>
            <a:r>
              <a:rPr lang="zh-CN" altLang="en-US" dirty="0">
                <a:sym typeface="+mn-ea"/>
              </a:rPr>
              <a:t> </a:t>
            </a:r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切换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:  </a:t>
            </a:r>
            <a:r>
              <a:rPr lang="en-US" dirty="0">
                <a:solidFill>
                  <a:schemeClr val="tx1"/>
                </a:solidFill>
                <a:sym typeface="+mn-ea"/>
              </a:rPr>
              <a:t>toggleClass(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>
                <a:solidFill>
                  <a:schemeClr val="tx1"/>
                </a:solidFill>
                <a:sym typeface="+mn-ea"/>
              </a:rPr>
              <a:t>red</a:t>
            </a:r>
            <a:r>
              <a:rPr>
                <a:solidFill>
                  <a:schemeClr val="tx1"/>
                </a:solidFill>
                <a:sym typeface="+mn-ea"/>
              </a:rPr>
              <a:t>"</a:t>
            </a:r>
            <a:r>
              <a:rPr lang="en-US" dirty="0">
                <a:solidFill>
                  <a:schemeClr val="tx1"/>
                </a:solidFill>
                <a:sym typeface="+mn-ea"/>
              </a:rPr>
              <a:t>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cxnSp>
        <p:nvCxnSpPr>
          <p:cNvPr id="6" name="直接箭头连接符 5"/>
          <p:cNvCxnSpPr/>
          <p:nvPr/>
        </p:nvCxnSpPr>
        <p:spPr>
          <a:xfrm>
            <a:off x="5124450" y="4581525"/>
            <a:ext cx="103314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矩形 6"/>
          <p:cNvSpPr/>
          <p:nvPr/>
        </p:nvSpPr>
        <p:spPr>
          <a:xfrm>
            <a:off x="5289550" y="4365308"/>
            <a:ext cx="6652895" cy="432435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lvl="2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如果有 </a:t>
            </a:r>
            <a:r>
              <a:rPr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"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red</a:t>
            </a:r>
            <a:r>
              <a:rPr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"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，删除；没有，添加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072515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9.html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0604500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/>
              <a:t>遍历节点操作</a:t>
            </a:r>
            <a:endParaRPr lang="zh-CN" altLang="en-US"/>
          </a:p>
          <a:p>
            <a:pPr lvl="1"/>
            <a:r>
              <a:rPr lang="en-US" altLang="zh-CN" dirty="0">
                <a:sym typeface="+mn-ea"/>
              </a:rPr>
              <a:t> children()  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—— 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获取匹配元素的子元素集合 </a:t>
            </a:r>
            <a:endParaRPr lang="zh-CN" altLang="en-US" dirty="0">
              <a:solidFill>
                <a:schemeClr val="tx1"/>
              </a:solidFill>
              <a:cs typeface="+mn-ea"/>
              <a:sym typeface="+mn-ea"/>
            </a:endParaRPr>
          </a:p>
          <a:p>
            <a:pPr lvl="1" algn="l">
              <a:buSzTx/>
            </a:pPr>
            <a:r>
              <a:rPr lang="zh-CN" altLang="en-US" dirty="0">
                <a:sym typeface="+mn-ea"/>
              </a:rPr>
              <a:t> </a:t>
            </a:r>
            <a:r>
              <a:rPr lang="en-US" dirty="0">
                <a:sym typeface="+mn-ea"/>
              </a:rPr>
              <a:t>eq(index)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获取匹配元素的集合中指定索引的那一个元素</a:t>
            </a:r>
            <a:endParaRPr lang="en-US" altLang="zh-CN" dirty="0">
              <a:solidFill>
                <a:schemeClr val="tx1"/>
              </a:solidFill>
              <a:cs typeface="+mn-ea"/>
              <a:sym typeface="+mn-ea"/>
            </a:endParaRPr>
          </a:p>
          <a:p>
            <a:pPr lvl="1" algn="l">
              <a:buSzTx/>
            </a:pPr>
            <a:r>
              <a:rPr lang="en-US" dirty="0">
                <a:sym typeface="+mn-ea"/>
              </a:rPr>
              <a:t> parent() 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 ——  获取匹配元素集合中，每个元素的父元素</a:t>
            </a:r>
            <a:endParaRPr lang="en-US" altLang="zh-CN" dirty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dirty="0">
                <a:sym typeface="+mn-ea"/>
              </a:rPr>
              <a:t> parents()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获得集合中每个匹配元素的祖先元素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lvl="1" algn="l">
              <a:buSzTx/>
            </a:pPr>
            <a:r>
              <a:rPr lang="en-US" altLang="zh-CN" dirty="0">
                <a:sym typeface="+mn-ea"/>
              </a:rPr>
              <a:t> next()     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获得匹配的元素紧邻的后面同辈的元素 </a:t>
            </a:r>
            <a:endParaRPr lang="en-US" altLang="zh-CN" dirty="0">
              <a:solidFill>
                <a:schemeClr val="tx1"/>
              </a:solidFill>
              <a:cs typeface="+mn-ea"/>
              <a:sym typeface="+mn-ea"/>
            </a:endParaRPr>
          </a:p>
          <a:p>
            <a:pPr lvl="1" algn="l">
              <a:buSzTx/>
            </a:pPr>
            <a:r>
              <a:rPr lang="zh-CN" altLang="en-US" dirty="0">
                <a:sym typeface="+mn-ea"/>
              </a:rPr>
              <a:t> </a:t>
            </a:r>
            <a:r>
              <a:rPr lang="en-US" dirty="0">
                <a:sym typeface="+mn-ea"/>
              </a:rPr>
              <a:t>nextAll() 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获得匹配元素所有下面的同辈元素</a:t>
            </a:r>
            <a:endParaRPr lang="en-US" altLang="zh-CN" dirty="0">
              <a:solidFill>
                <a:schemeClr val="tx1"/>
              </a:solidFill>
              <a:cs typeface="+mn-ea"/>
              <a:sym typeface="+mn-ea"/>
            </a:endParaRPr>
          </a:p>
          <a:p>
            <a:pPr lvl="1" algn="l">
              <a:buSzTx/>
            </a:pPr>
            <a:r>
              <a:rPr lang="en-US" dirty="0">
                <a:sym typeface="+mn-ea"/>
              </a:rPr>
              <a:t> siblings()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获得匹配元素集合中每个元素的兄弟元素</a:t>
            </a:r>
            <a:endParaRPr lang="en-US" altLang="zh-CN" dirty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dirty="0">
                <a:sym typeface="+mn-ea"/>
              </a:rPr>
              <a:t> prev()         </a:t>
            </a:r>
            <a:r>
              <a:rPr lang="en-US" altLang="zh-CN" dirty="0">
                <a:solidFill>
                  <a:schemeClr val="tx1"/>
                </a:solidFill>
                <a:cs typeface="+mn-ea"/>
                <a:sym typeface="+mn-ea"/>
              </a:rPr>
              <a:t>——  获取匹配元素紧邻的前一个同辈兄弟元素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10.html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节点操作</a:t>
            </a:r>
            <a:endParaRPr lang="zh-CN" altLang="en-US"/>
          </a:p>
          <a:p>
            <a:pPr lvl="1"/>
            <a:r>
              <a:rPr lang="zh-CN" altLang="en-US" sz="2400"/>
              <a:t> 创建节点</a:t>
            </a:r>
            <a:r>
              <a:rPr lang="en-US" altLang="zh-CN" sz="2400"/>
              <a:t>:   </a:t>
            </a:r>
            <a:r>
              <a:rPr lang="en-US" altLang="zh-CN" dirty="0">
                <a:sym typeface="+mn-ea"/>
              </a:rPr>
              <a:t>var li = $(</a:t>
            </a:r>
            <a:r>
              <a:rPr lang="en-US" altLang="zh-CN" smtClean="0">
                <a:ln>
                  <a:noFill/>
                </a:ln>
                <a:effectLst/>
                <a:sym typeface="+mn-ea"/>
              </a:rPr>
              <a:t>"</a:t>
            </a:r>
            <a:r>
              <a:rPr lang="en-US" altLang="zh-CN" b="1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&lt;li title='</a:t>
            </a:r>
            <a:r>
              <a:rPr lang="zh-CN" altLang="en-US" b="1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香蕉</a:t>
            </a:r>
            <a:r>
              <a:rPr lang="en-US" altLang="zh-CN" b="1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' &gt;</a:t>
            </a:r>
            <a:r>
              <a:rPr lang="zh-CN" altLang="en-US" b="1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香蕉</a:t>
            </a:r>
            <a:r>
              <a:rPr lang="en-US" altLang="zh-CN" b="1" smtClean="0">
                <a:ln>
                  <a:noFill/>
                </a:ln>
                <a:solidFill>
                  <a:schemeClr val="tx1"/>
                </a:solidFill>
                <a:effectLst/>
                <a:sym typeface="+mn-ea"/>
              </a:rPr>
              <a:t>&lt;/li&gt;</a:t>
            </a:r>
            <a:r>
              <a:rPr lang="en-US" altLang="zh-CN" smtClean="0">
                <a:ln>
                  <a:noFill/>
                </a:ln>
                <a:effectLst/>
                <a:sym typeface="+mn-ea"/>
              </a:rPr>
              <a:t>"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;</a:t>
            </a:r>
            <a:endParaRPr lang="en-US" altLang="zh-CN" sz="2400"/>
          </a:p>
          <a:p>
            <a:pPr lvl="1"/>
            <a:r>
              <a:rPr lang="en-US" altLang="zh-CN"/>
              <a:t> </a:t>
            </a:r>
            <a:r>
              <a:rPr lang="zh-CN" altLang="en-US"/>
              <a:t>插入节点</a:t>
            </a:r>
            <a:r>
              <a:rPr lang="en-US" altLang="zh-CN"/>
              <a:t>:</a:t>
            </a:r>
            <a:endParaRPr lang="en-US" altLang="zh-CN"/>
          </a:p>
          <a:p>
            <a:pPr lvl="2"/>
            <a:r>
              <a:rPr lang="en-US" altLang="zh-CN" sz="2000" dirty="0" err="1">
                <a:solidFill>
                  <a:schemeClr val="tx1"/>
                </a:solidFill>
                <a:sym typeface="+mn-ea"/>
              </a:rPr>
              <a:t>$("p").</a:t>
            </a:r>
            <a:r>
              <a:rPr lang="en-US" altLang="zh-CN" sz="2000" b="1" dirty="0" err="1">
                <a:solidFill>
                  <a:schemeClr val="tx1"/>
                </a:solidFill>
                <a:sym typeface="+mn-ea"/>
              </a:rPr>
              <a:t>append</a:t>
            </a:r>
            <a:r>
              <a:rPr lang="en-US" altLang="zh-CN" sz="2000" dirty="0" err="1">
                <a:solidFill>
                  <a:schemeClr val="tx1"/>
                </a:solidFill>
                <a:sym typeface="+mn-ea"/>
              </a:rPr>
              <a:t>("&lt;span&gt;</a:t>
            </a:r>
            <a:r>
              <a:rPr lang="zh-CN" altLang="en-US" sz="2000" dirty="0" err="1">
                <a:solidFill>
                  <a:schemeClr val="tx1"/>
                </a:solidFill>
                <a:sym typeface="+mn-ea"/>
              </a:rPr>
              <a:t>最后一个子节点</a:t>
            </a:r>
            <a:r>
              <a:rPr lang="en-US" altLang="zh-CN" sz="2000" dirty="0" err="1">
                <a:solidFill>
                  <a:schemeClr val="tx1"/>
                </a:solidFill>
                <a:sym typeface="+mn-ea"/>
              </a:rPr>
              <a:t>&lt;/span&gt;")</a:t>
            </a:r>
            <a:endParaRPr lang="en-US" altLang="zh-CN" sz="2000" dirty="0" err="1">
              <a:solidFill>
                <a:schemeClr val="tx1"/>
              </a:solidFill>
              <a:sym typeface="+mn-ea"/>
            </a:endParaRPr>
          </a:p>
          <a:p>
            <a:pPr lvl="2"/>
            <a:r>
              <a:rPr lang="en-US" altLang="zh-CN" sz="2000" dirty="0" err="1">
                <a:sym typeface="+mn-ea"/>
              </a:rPr>
              <a:t>$("&lt;span&gt;</a:t>
            </a:r>
            <a:r>
              <a:rPr lang="zh-CN" altLang="en-US" sz="2000" dirty="0" err="1">
                <a:sym typeface="+mn-ea"/>
              </a:rPr>
              <a:t>最后一个子节点</a:t>
            </a:r>
            <a:r>
              <a:rPr lang="en-US" altLang="zh-CN" sz="2000" dirty="0" err="1">
                <a:sym typeface="+mn-ea"/>
              </a:rPr>
              <a:t>&lt;/span&gt;").</a:t>
            </a:r>
            <a:r>
              <a:rPr lang="en-US" altLang="zh-CN" sz="2000" b="1" dirty="0" err="1">
                <a:solidFill>
                  <a:schemeClr val="tx1"/>
                </a:solidFill>
                <a:cs typeface="+mn-ea"/>
                <a:sym typeface="+mn-ea"/>
              </a:rPr>
              <a:t>appendTo</a:t>
            </a:r>
            <a:r>
              <a:rPr lang="en-US" altLang="zh-CN" sz="2000" dirty="0" err="1">
                <a:sym typeface="+mn-ea"/>
              </a:rPr>
              <a:t>("p")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删除节点</a:t>
            </a:r>
            <a:r>
              <a:rPr lang="en-US" altLang="zh-CN"/>
              <a:t>: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$(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"ul li:eq(1)"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).remove()    $(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"ul li"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).remove(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:eq(1)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en-US" altLang="zh-CN"/>
          </a:p>
          <a:p>
            <a:pPr lvl="1"/>
            <a:r>
              <a:rPr lang="en-US" altLang="zh-CN"/>
              <a:t> </a:t>
            </a:r>
            <a:r>
              <a:rPr lang="zh-CN" altLang="en-US"/>
              <a:t>替换节点</a:t>
            </a:r>
            <a:r>
              <a:rPr lang="en-US" altLang="zh-CN"/>
              <a:t>:  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$("p").</a:t>
            </a:r>
            <a:r>
              <a:rPr lang="en-US" altLang="zh-CN" b="1" dirty="0" err="1">
                <a:solidFill>
                  <a:schemeClr val="tx1"/>
                </a:solidFill>
                <a:sym typeface="+mn-ea"/>
              </a:rPr>
              <a:t>replaceWith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("&lt;span&gt;</a:t>
            </a:r>
            <a:r>
              <a:rPr lang="zh-CN" altLang="en-US" dirty="0" err="1">
                <a:solidFill>
                  <a:schemeClr val="tx1"/>
                </a:solidFill>
                <a:sym typeface="+mn-ea"/>
              </a:rPr>
              <a:t>替换节点</a:t>
            </a:r>
            <a:r>
              <a:rPr lang="en-US" altLang="zh-CN" dirty="0" err="1">
                <a:solidFill>
                  <a:schemeClr val="tx1"/>
                </a:solidFill>
                <a:sym typeface="+mn-ea"/>
              </a:rPr>
              <a:t>&lt;/span&gt;")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1920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11.html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插入</a:t>
            </a:r>
            <a:r>
              <a:rPr lang="zh-CN" altLang="en-US"/>
              <a:t>节点操作</a:t>
            </a:r>
            <a:endParaRPr lang="zh-CN" altLang="en-US"/>
          </a:p>
          <a:p>
            <a:pPr marL="168275" lvl="1" indent="0"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61095" y="1689718"/>
          <a:ext cx="8880475" cy="4398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195"/>
                <a:gridCol w="6558280"/>
              </a:tblGrid>
              <a:tr h="528320">
                <a:tc>
                  <a:txBody>
                    <a:bodyPr/>
                    <a:p>
                      <a:pPr algn="ctr"/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方法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pPr algn="ctr"/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482600">
                <a:tc>
                  <a:txBody>
                    <a:bodyPr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after()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在匹配的元素之后插入内容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482600">
                <a:tc>
                  <a:txBody>
                    <a:bodyPr/>
                    <a:p>
                      <a:pPr algn="l"/>
                      <a:r>
                        <a:rPr lang="en-US" altLang="zh-CN" sz="2000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insertAfter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把匹配的元素插入到另一个指定的元素集合的后面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476885">
                <a:tc>
                  <a:txBody>
                    <a:bodyPr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before()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在每个匹配的元素之前插入内容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433705">
                <a:tc>
                  <a:txBody>
                    <a:bodyPr/>
                    <a:p>
                      <a:pPr algn="l"/>
                      <a:r>
                        <a:rPr lang="en-US" altLang="zh-CN" sz="2000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insertBefore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把匹配的元素插入到另一个指定的元素集合的前面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539115">
                <a:tc>
                  <a:txBody>
                    <a:bodyPr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append()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向匹配元素集合中的每个元素结尾插入由参数指定的内容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433070">
                <a:tc>
                  <a:txBody>
                    <a:bodyPr/>
                    <a:p>
                      <a:pPr algn="l"/>
                      <a:r>
                        <a:rPr lang="en-US" altLang="zh-CN" sz="2000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appendTo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向目标结尾插入匹配元素集合中的每个元素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505460">
                <a:tc>
                  <a:txBody>
                    <a:bodyPr/>
                    <a:p>
                      <a:pPr algn="l"/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prepend()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向匹配元素集合中的每个元素开头插入由参数指定的内容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516255">
                <a:tc>
                  <a:txBody>
                    <a:bodyPr/>
                    <a:p>
                      <a:pPr algn="l"/>
                      <a:r>
                        <a:rPr lang="en-US" altLang="zh-CN" sz="2000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prependTo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()</a:t>
                      </a:r>
                      <a:endParaRPr lang="en-US" altLang="zh-CN" sz="20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 dirty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向目标开头插入匹配元素集合中的每个元素</a:t>
                      </a:r>
                      <a:endParaRPr lang="zh-CN" altLang="en-US" sz="2000" dirty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位置</a:t>
            </a:r>
            <a:r>
              <a:rPr lang="zh-CN" altLang="en-US"/>
              <a:t>操作</a:t>
            </a:r>
            <a:endParaRPr lang="zh-CN" altLang="en-US"/>
          </a:p>
          <a:p>
            <a:pPr lvl="1"/>
            <a:r>
              <a:rPr lang="en-US" dirty="0">
                <a:sym typeface="+mn-ea"/>
              </a:rPr>
              <a:t> offset() </a:t>
            </a:r>
            <a:endParaRPr lang="en-US" dirty="0">
              <a:solidFill>
                <a:schemeClr val="tx1"/>
              </a:solidFill>
              <a:sym typeface="+mn-ea"/>
            </a:endParaRPr>
          </a:p>
          <a:p>
            <a:pPr lvl="2"/>
            <a:r>
              <a:rPr lang="en-US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相对于当前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窗口</a:t>
            </a:r>
            <a:r>
              <a:rPr lang="zh-CN" altLang="en-US" sz="2000" dirty="0">
                <a:sym typeface="+mn-ea"/>
              </a:rPr>
              <a:t>的偏移距离</a:t>
            </a:r>
            <a:endParaRPr lang="en-US" sz="2000" dirty="0">
              <a:solidFill>
                <a:schemeClr val="tx1"/>
              </a:solidFill>
              <a:sym typeface="+mn-ea"/>
            </a:endParaRPr>
          </a:p>
          <a:p>
            <a:pPr lvl="2"/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 返回值为对象，含有 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top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left 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两个属性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en-US" dirty="0">
                <a:sym typeface="+mn-ea"/>
              </a:rPr>
              <a:t> position() </a:t>
            </a:r>
            <a:endParaRPr lang="en-US" dirty="0">
              <a:sym typeface="+mn-ea"/>
            </a:endParaRPr>
          </a:p>
          <a:p>
            <a:pPr lvl="2"/>
            <a:r>
              <a:rPr lang="en-US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相对于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定位父元素</a:t>
            </a:r>
            <a:r>
              <a:rPr lang="zh-CN" altLang="en-US" sz="2000" dirty="0">
                <a:sym typeface="+mn-ea"/>
              </a:rPr>
              <a:t>的偏移距离</a:t>
            </a:r>
            <a:endParaRPr lang="zh-CN" altLang="en-US" sz="2000" dirty="0">
              <a:solidFill>
                <a:srgbClr val="C00000"/>
              </a:solidFill>
              <a:sym typeface="+mn-ea"/>
            </a:endParaRPr>
          </a:p>
          <a:p>
            <a:pPr lvl="2"/>
            <a:r>
              <a:rPr lang="zh-CN" altLang="en-US" sz="2000" dirty="0">
                <a:sym typeface="+mn-ea"/>
              </a:rPr>
              <a:t> 返回值为对象，含有 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top</a:t>
            </a:r>
            <a:r>
              <a:rPr lang="zh-CN" altLang="en-US" sz="2000" b="1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sym typeface="+mn-ea"/>
              </a:rPr>
              <a:t>left </a:t>
            </a:r>
            <a:r>
              <a:rPr lang="zh-CN" altLang="en-US" sz="2000" dirty="0">
                <a:sym typeface="+mn-ea"/>
              </a:rPr>
              <a:t>两个属性</a:t>
            </a:r>
            <a:endParaRPr lang="zh-CN" altLang="en-US" sz="2000" dirty="0">
              <a:solidFill>
                <a:srgbClr val="C00000"/>
              </a:solidFill>
              <a:sym typeface="+mn-ea"/>
            </a:endParaRPr>
          </a:p>
          <a:p>
            <a:pPr lvl="1"/>
            <a:endParaRPr lang="en-US" altLang="zh-CN" dirty="0"/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6230" y="1781175"/>
            <a:ext cx="5240020" cy="1276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230" y="3498215"/>
            <a:ext cx="5313680" cy="1316355"/>
          </a:xfrm>
          <a:prstGeom prst="rect">
            <a:avLst/>
          </a:prstGeom>
        </p:spPr>
      </p:pic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12.html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1049000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/>
              <a:t>位置</a:t>
            </a:r>
            <a:r>
              <a:rPr lang="zh-CN" altLang="en-US"/>
              <a:t>操作</a:t>
            </a:r>
            <a:endParaRPr lang="zh-CN" altLang="en-US"/>
          </a:p>
          <a:p>
            <a:pPr lvl="1"/>
            <a:r>
              <a:rPr 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scrollTop() ——</a:t>
            </a:r>
            <a:r>
              <a:rPr dirty="0">
                <a:sym typeface="+mn-ea"/>
              </a:rPr>
              <a:t> </a:t>
            </a:r>
            <a:r>
              <a:rPr dirty="0">
                <a:solidFill>
                  <a:schemeClr val="tx1"/>
                </a:solidFill>
                <a:sym typeface="+mn-ea"/>
              </a:rPr>
              <a:t>获取匹配的元素集合中第一个元素的当前垂直滚动条的位置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 scrollTop( value ) —— </a:t>
            </a:r>
            <a:r>
              <a:rPr dirty="0">
                <a:solidFill>
                  <a:schemeClr val="tx1"/>
                </a:solidFill>
                <a:cs typeface="+mn-ea"/>
                <a:sym typeface="+mn-ea"/>
              </a:rPr>
              <a:t>设置每个匹配元素的垂直滚动条位置 </a:t>
            </a:r>
            <a:endParaRPr dirty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 scrollLeft() ——</a:t>
            </a:r>
            <a:r>
              <a:rPr dirty="0">
                <a:sym typeface="+mn-ea"/>
              </a:rPr>
              <a:t> </a:t>
            </a:r>
            <a:r>
              <a:rPr dirty="0">
                <a:solidFill>
                  <a:schemeClr val="tx1"/>
                </a:solidFill>
                <a:cs typeface="+mn-ea"/>
                <a:sym typeface="+mn-ea"/>
              </a:rPr>
              <a:t>获取匹配的元素集合中第一个元素的当前水平滚动条的位置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CN" dirty="0">
                <a:sym typeface="+mn-ea"/>
              </a:rPr>
              <a:t> scrollLeft( value ) ——</a:t>
            </a:r>
            <a:r>
              <a:rPr dirty="0">
                <a:solidFill>
                  <a:schemeClr val="tx1"/>
                </a:solidFill>
                <a:cs typeface="+mn-ea"/>
                <a:sym typeface="+mn-ea"/>
              </a:rPr>
              <a:t>设置每个匹配元素的水平滚动条位置</a:t>
            </a:r>
            <a:endParaRPr dirty="0">
              <a:solidFill>
                <a:schemeClr val="tx1"/>
              </a:solidFill>
              <a:cs typeface="+mn-ea"/>
              <a:sym typeface="+mn-ea"/>
            </a:endParaRPr>
          </a:p>
          <a:p>
            <a:pPr lvl="1"/>
            <a:endParaRPr lang="en-US" altLang="zh-CN" dirty="0"/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DOM</a:t>
            </a:r>
            <a:r>
              <a:rPr lang="zh-CN" altLang="en-US">
                <a:sym typeface="+mn-ea"/>
              </a:rPr>
              <a:t>操作</a:t>
            </a:r>
            <a:endParaRPr lang="zh-CN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12.html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60450"/>
            <a:ext cx="11049000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/>
              <a:t>图片切换效果</a:t>
            </a:r>
            <a:endParaRPr lang="zh-CN" altLang="en-US"/>
          </a:p>
          <a:p>
            <a:pPr lvl="1"/>
            <a:r>
              <a:rPr lang="zh-CN" altLang="en-US" sz="2400"/>
              <a:t> 自动切换</a:t>
            </a:r>
            <a:endParaRPr lang="zh-CN" altLang="en-US" sz="2400"/>
          </a:p>
          <a:p>
            <a:pPr lvl="1"/>
            <a:r>
              <a:rPr lang="zh-CN" altLang="en-US" sz="2400"/>
              <a:t> 点击按钮切换</a:t>
            </a:r>
            <a:endParaRPr lang="zh-CN" altLang="en-US"/>
          </a:p>
          <a:p>
            <a:pPr marL="168275" lvl="1" indent="0">
              <a:buNone/>
            </a:pPr>
            <a:endParaRPr lang="en-US" altLang="zh-CN" dirty="0"/>
          </a:p>
          <a:p>
            <a:pPr lvl="1"/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zh-CN">
                <a:sym typeface="+mn-ea"/>
              </a:rPr>
              <a:t>练习</a:t>
            </a:r>
            <a:endParaRPr lang="zh-CN"/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13.html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7365" y="1209675"/>
            <a:ext cx="5467350" cy="443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事件和事件对象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sz="2800">
                <a:solidFill>
                  <a:srgbClr val="006600"/>
                </a:solidFill>
                <a:cs typeface="+mn-cs"/>
                <a:sym typeface="+mn-ea"/>
              </a:rPr>
              <a:t>事件是指可以被 JavaScript 侦测到的行为。</a:t>
            </a:r>
            <a:endParaRPr lang="en-US" altLang="zh-CN" sz="2800">
              <a:solidFill>
                <a:srgbClr val="006600"/>
              </a:solidFill>
              <a:cs typeface="+mn-cs"/>
              <a:sym typeface="+mn-ea"/>
            </a:endParaRPr>
          </a:p>
          <a:p>
            <a:r>
              <a:rPr lang="en-US" altLang="zh-CN" sz="2800">
                <a:solidFill>
                  <a:srgbClr val="006600"/>
                </a:solidFill>
                <a:cs typeface="+mn-cs"/>
                <a:sym typeface="+mn-ea"/>
              </a:rPr>
              <a:t> JavaScript 原生事件和 jQuery 中的事件是一致的，唯一不同是调用和处理事件的方式不同。</a:t>
            </a:r>
            <a:endParaRPr lang="en-US" altLang="zh-CN" sz="2800">
              <a:solidFill>
                <a:srgbClr val="006600"/>
              </a:solidFill>
              <a:cs typeface="+mn-cs"/>
            </a:endParaRPr>
          </a:p>
          <a:p>
            <a:pPr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事件与事件对象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21755" y="3571240"/>
            <a:ext cx="4872990" cy="14763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lv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Consolas" panose="020B0609020204030204" pitchFamily="1" charset="0"/>
                <a:cs typeface="Consolas" panose="020B0609020204030204" pitchFamily="1" charset="0"/>
              </a:rPr>
              <a:t>$(element)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.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EventName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(function(){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1" charset="0"/>
              <a:cs typeface="Consolas" panose="020B0609020204030204" pitchFamily="1" charset="0"/>
            </a:endParaRPr>
          </a:p>
          <a:p>
            <a:pPr lv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   //</a:t>
            </a: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事件处理函数的函数体</a:t>
            </a:r>
            <a:endParaRPr lang="en-US" altLang="zh-CN" sz="2000" dirty="0">
              <a:solidFill>
                <a:srgbClr val="FF0000"/>
              </a:solidFill>
              <a:latin typeface="Consolas" panose="020B0609020204030204" pitchFamily="1" charset="0"/>
              <a:cs typeface="Consolas" panose="020B0609020204030204" pitchFamily="1" charset="0"/>
            </a:endParaRPr>
          </a:p>
          <a:p>
            <a:pPr lvl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});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1090" y="3566160"/>
            <a:ext cx="4923790" cy="14763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 err="1">
                <a:latin typeface="Consolas" panose="020B0609020204030204" pitchFamily="1" charset="0"/>
                <a:cs typeface="Consolas" panose="020B0609020204030204" pitchFamily="1" charset="0"/>
              </a:rPr>
              <a:t>element.EventName</a:t>
            </a:r>
            <a:r>
              <a:rPr lang="en-US" altLang="zh-CN" sz="2000" dirty="0">
                <a:latin typeface="Consolas" panose="020B0609020204030204" pitchFamily="1" charset="0"/>
                <a:cs typeface="Consolas" panose="020B0609020204030204" pitchFamily="1" charset="0"/>
              </a:rPr>
              <a:t> = function() {</a:t>
            </a:r>
            <a:endParaRPr lang="en-US" altLang="zh-CN" sz="2000" dirty="0">
              <a:latin typeface="Consolas" panose="020B0609020204030204" pitchFamily="1" charset="0"/>
              <a:cs typeface="Consolas" panose="020B0609020204030204" pitchFamily="1" charset="0"/>
            </a:endParaRP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//</a:t>
            </a: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1" charset="0"/>
                <a:ea typeface="+mn-ea"/>
                <a:cs typeface="Consolas" panose="020B0609020204030204" pitchFamily="1" charset="0"/>
              </a:rPr>
              <a:t>事件处理函数函数体</a:t>
            </a:r>
            <a:endParaRPr lang="zh-CN" altLang="en-US" sz="2000" dirty="0">
              <a:solidFill>
                <a:srgbClr val="FF0000"/>
              </a:solidFill>
              <a:latin typeface="Consolas" panose="020B0609020204030204" pitchFamily="1" charset="0"/>
              <a:ea typeface="+mn-ea"/>
              <a:cs typeface="Consolas" panose="020B0609020204030204" pitchFamily="1" charset="0"/>
            </a:endParaRPr>
          </a:p>
          <a:p>
            <a:pPr lvl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>
                <a:latin typeface="Consolas" panose="020B0609020204030204" pitchFamily="1" charset="0"/>
                <a:cs typeface="Consolas" panose="020B0609020204030204" pitchFamily="1" charset="0"/>
              </a:rPr>
              <a:t>}</a:t>
            </a:r>
            <a:endParaRPr lang="zh-CN" altLang="en-US" dirty="0">
              <a:latin typeface="Consolas" panose="020B0609020204030204" pitchFamily="1" charset="0"/>
              <a:cs typeface="Consolas" panose="020B0609020204030204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37600" y="1203943"/>
          <a:ext cx="8395999" cy="4821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195"/>
                <a:gridCol w="6073804"/>
              </a:tblGrid>
              <a:tr h="528551">
                <a:tc>
                  <a:txBody>
                    <a:bodyPr/>
                    <a:p>
                      <a:pPr algn="ctr"/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事件名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pPr algn="ctr"/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528955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ready</a:t>
                      </a:r>
                      <a:endParaRPr lang="en-US" altLang="zh-CN" sz="2800" b="0" dirty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文档就绪事件（当 </a:t>
                      </a:r>
                      <a:r>
                        <a:rPr lang="en-US" altLang="zh-CN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HTML </a:t>
                      </a:r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文档就绪可用时）</a:t>
                      </a:r>
                      <a:endParaRPr lang="zh-CN" altLang="en-US" sz="2400" b="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</a:tr>
              <a:tr h="528551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click</a:t>
                      </a:r>
                      <a:endParaRPr lang="en-US" altLang="zh-CN" sz="2800" b="0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鼠标单击事件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568960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mouseover</a:t>
                      </a:r>
                      <a:endParaRPr lang="en-US" altLang="zh-CN" sz="2800" b="0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鼠标移上事件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2800" b="0" dirty="0" err="1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mouseout</a:t>
                      </a:r>
                      <a:endParaRPr lang="en-US" altLang="zh-CN" sz="2800" b="0" dirty="0" err="1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鼠标移开时间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573405">
                <a:tc>
                  <a:txBody>
                    <a:bodyPr/>
                    <a:p>
                      <a:r>
                        <a:rPr lang="en-US" altLang="zh-CN" sz="2800" b="0" dirty="0" err="1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mousemove</a:t>
                      </a:r>
                      <a:endParaRPr lang="en-US" altLang="zh-CN" sz="2800" b="0" dirty="0" err="1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鼠标在元素上移动事件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456565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blur</a:t>
                      </a:r>
                      <a:endParaRPr lang="en-US" altLang="zh-CN" sz="2800" b="0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元素失去焦点事件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528551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focus</a:t>
                      </a:r>
                      <a:endParaRPr lang="en-US" altLang="zh-CN" sz="2800" b="0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zh-CN" altLang="en-US" sz="24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元素获得焦点事件</a:t>
                      </a:r>
                      <a:endParaRPr lang="zh-CN" altLang="en-US" sz="24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91439" marR="91439" marT="45721" marB="45721"/>
                </a:tc>
              </a:tr>
              <a:tr h="528551">
                <a:tc>
                  <a:txBody>
                    <a:bodyPr/>
                    <a:p>
                      <a:r>
                        <a:rPr lang="en-US" altLang="zh-CN" sz="2800" b="0" dirty="0" smtClean="0">
                          <a:solidFill>
                            <a:srgbClr val="008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...</a:t>
                      </a:r>
                      <a:endParaRPr lang="en-US" altLang="zh-CN" sz="2800" b="0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  <a:tc>
                  <a:txBody>
                    <a:bodyPr/>
                    <a:p>
                      <a:r>
                        <a:rPr lang="en-US" altLang="zh-CN" sz="1800" b="0" dirty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...</a:t>
                      </a:r>
                      <a:endParaRPr lang="en-US" altLang="zh-CN" sz="1800" b="0" dirty="0" smtClean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91439" marR="91439" marT="45721" marB="45721"/>
                </a:tc>
              </a:tr>
            </a:tbl>
          </a:graphicData>
        </a:graphic>
      </p:graphicFrame>
      <p:sp>
        <p:nvSpPr>
          <p:cNvPr id="11299" name="矩形 5"/>
          <p:cNvSpPr>
            <a:spLocks noChangeArrowheads="1"/>
          </p:cNvSpPr>
          <p:nvPr/>
        </p:nvSpPr>
        <p:spPr bwMode="auto">
          <a:xfrm>
            <a:off x="7474585" y="5454015"/>
            <a:ext cx="4230370" cy="5715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事件名称去掉 </a:t>
            </a:r>
            <a:r>
              <a:rPr lang="en-US" altLang="zh-CN" dirty="0">
                <a:solidFill>
                  <a:schemeClr val="bg1"/>
                </a:solidFill>
              </a:rPr>
              <a:t>on </a:t>
            </a:r>
            <a:r>
              <a:rPr lang="zh-CN" altLang="en-US" dirty="0">
                <a:solidFill>
                  <a:schemeClr val="bg1"/>
                </a:solidFill>
              </a:rPr>
              <a:t>前缀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graphicFrame>
        <p:nvGraphicFramePr>
          <p:cNvPr id="31748" name="表格 31747"/>
          <p:cNvGraphicFramePr/>
          <p:nvPr>
            <p:custDataLst>
              <p:tags r:id="rId1"/>
            </p:custDataLst>
          </p:nvPr>
        </p:nvGraphicFramePr>
        <p:xfrm>
          <a:off x="2139633" y="1709420"/>
          <a:ext cx="7643813" cy="3643630"/>
        </p:xfrm>
        <a:graphic>
          <a:graphicData uri="http://schemas.openxmlformats.org/drawingml/2006/table">
            <a:tbl>
              <a:tblPr/>
              <a:tblGrid>
                <a:gridCol w="2357755"/>
                <a:gridCol w="2738120"/>
                <a:gridCol w="2547938"/>
              </a:tblGrid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blur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keydown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mouseout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change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keypress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mouseover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click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keyup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resize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43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dbclick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scroll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error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mousedown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select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focus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mouseup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☞ </a:t>
                      </a:r>
                      <a:r>
                        <a:rPr lang="en-US" altLang="x-none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submit</a:t>
                      </a: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</a:defRPr>
                      </a:lvl1pPr>
                      <a:lvl2pPr marL="742950" lvl="1" indent="-285750">
                        <a:defRPr sz="2400" kern="1200"/>
                      </a:lvl2pPr>
                      <a:lvl3pPr marL="1143000" lvl="2" indent="-228600">
                        <a:defRPr sz="2000" kern="1200"/>
                      </a:lvl3pPr>
                      <a:lvl4pPr marL="1600200" lvl="3" indent="-228600">
                        <a:defRPr sz="1800" kern="1200"/>
                      </a:lvl4pPr>
                      <a:lvl5pPr marL="2057400" lvl="4" indent="-228600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en-US" altLang="x-none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horz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0639425" cy="4921885"/>
          </a:xfrm>
        </p:spPr>
        <p:txBody>
          <a:bodyPr/>
          <a:p>
            <a:pPr>
              <a:spcAft>
                <a:spcPts val="0"/>
              </a:spcAft>
            </a:pPr>
            <a:r>
              <a:rPr lang="en-US" altLang="zh-CN" dirty="0" err="1" smtClean="0">
                <a:solidFill>
                  <a:srgbClr val="006F53"/>
                </a:solidFill>
                <a:latin typeface="微软雅黑" panose="020B0503020204020204" pitchFamily="34" charset="-122"/>
                <a:sym typeface="+mn-ea"/>
              </a:rPr>
              <a:t> $(document).ready( ) 方法和 window.onload 事件功能</a:t>
            </a:r>
            <a:endParaRPr lang="en-US" altLang="zh-CN" dirty="0" err="1" smtClean="0">
              <a:solidFill>
                <a:srgbClr val="006F53"/>
              </a:solidFill>
              <a:latin typeface="微软雅黑" panose="020B0503020204020204" pitchFamily="34" charset="-122"/>
              <a:sym typeface="+mn-ea"/>
            </a:endParaRPr>
          </a:p>
          <a:p>
            <a:pPr>
              <a:buNone/>
            </a:pPr>
            <a:r>
              <a:rPr lang="en-US" altLang="zh-CN" dirty="0" err="1" smtClean="0">
                <a:solidFill>
                  <a:srgbClr val="006F53"/>
                </a:solidFill>
                <a:latin typeface="微软雅黑" panose="020B0503020204020204" pitchFamily="34" charset="-122"/>
                <a:sym typeface="+mn-ea"/>
              </a:rPr>
              <a:t>    相似，但是也有区别</a:t>
            </a:r>
            <a:endParaRPr lang="en-US" altLang="zh-CN" dirty="0" err="1" smtClean="0">
              <a:solidFill>
                <a:srgbClr val="006F53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sz="2400" dirty="0" err="1" smtClean="0">
                <a:latin typeface="微软雅黑" panose="020B0503020204020204" pitchFamily="34" charset="-122"/>
                <a:cs typeface="+mn-ea"/>
                <a:sym typeface="+mn-ea"/>
              </a:rPr>
              <a:t> 执行时机</a:t>
            </a:r>
            <a:endParaRPr lang="en-US" altLang="zh-CN" sz="2400" dirty="0" err="1" smtClean="0">
              <a:latin typeface="微软雅黑" panose="020B0503020204020204" pitchFamily="34" charset="-122"/>
              <a:cs typeface="+mn-ea"/>
              <a:sym typeface="+mn-ea"/>
            </a:endParaRPr>
          </a:p>
          <a:p>
            <a:pPr lvl="2">
              <a:lnSpc>
                <a:spcPts val="4000"/>
              </a:lnSpc>
            </a:pPr>
            <a:r>
              <a:rPr lang="en-US" altLang="zh-CN" sz="2000" dirty="0" err="1" smtClean="0">
                <a:solidFill>
                  <a:srgbClr val="C00000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window.onload: 在网页中所有的元素（包括所有</a:t>
            </a:r>
            <a:r>
              <a:rPr lang="en-US" altLang="zh-CN" sz="2000" b="1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关联文件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）完全加载到浏览器后执行</a:t>
            </a:r>
            <a:endParaRPr lang="en-US" altLang="zh-CN" sz="2000" dirty="0" err="1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2">
              <a:lnSpc>
                <a:spcPts val="4000"/>
              </a:lnSpc>
            </a:pP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$(document).ready( ): 在</a:t>
            </a:r>
            <a:r>
              <a:rPr lang="en-US" altLang="zh-CN" sz="2000" b="1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DOM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完全加载以后就可以调用</a:t>
            </a:r>
            <a:endParaRPr lang="en-US" altLang="zh-CN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dirty="0" err="1" smtClean="0">
                <a:latin typeface="微软雅黑" panose="020B0503020204020204" pitchFamily="34" charset="-122"/>
                <a:cs typeface="+mn-ea"/>
                <a:sym typeface="+mn-ea"/>
              </a:rPr>
              <a:t> 事件编写个数</a:t>
            </a:r>
            <a:endParaRPr lang="zh-CN" altLang="en-US" dirty="0" err="1" smtClean="0">
              <a:latin typeface="微软雅黑" panose="020B0503020204020204" pitchFamily="34" charset="-122"/>
              <a:cs typeface="+mn-ea"/>
              <a:sym typeface="+mn-ea"/>
            </a:endParaRPr>
          </a:p>
          <a:p>
            <a:pPr lvl="2" latinLnBrk="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 err="1" smtClean="0"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w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indow.onload 事件</a:t>
            </a:r>
            <a:r>
              <a:rPr lang="zh-CN" altLang="en-US" sz="2000" b="1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不能</a:t>
            </a: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同时编写多个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2" latinLnBrk="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$(document).ready( ) 方法</a:t>
            </a:r>
            <a:r>
              <a:rPr lang="zh-CN" altLang="en-US" sz="2000" b="1" dirty="0" err="1" smtClean="0">
                <a:sym typeface="+mn-ea"/>
              </a:rPr>
              <a:t>能</a:t>
            </a:r>
            <a:r>
              <a:rPr lang="zh-CN" altLang="en-US" sz="2000" dirty="0" err="1" smtClean="0">
                <a:sym typeface="+mn-ea"/>
              </a:rPr>
              <a:t>同时编写多个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>
              <a:lnSpc>
                <a:spcPts val="4000"/>
              </a:lnSpc>
            </a:pPr>
            <a:endParaRPr lang="en-US" altLang="zh-CN" sz="3000"/>
          </a:p>
          <a:p>
            <a:pPr lvl="1"/>
            <a:endParaRPr lang="en-US" altLang="zh-CN" sz="200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sp>
        <p:nvSpPr>
          <p:cNvPr id="24580" name="矩形 4"/>
          <p:cNvSpPr/>
          <p:nvPr/>
        </p:nvSpPr>
        <p:spPr>
          <a:xfrm>
            <a:off x="6936740" y="3905885"/>
            <a:ext cx="4845685" cy="275463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$(document).ready(function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alert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“hello world”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$(document).ready(function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alert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“hello again”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;</a:t>
            </a:r>
            <a:endParaRPr lang="en-US" altLang="zh-CN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结果两次都输出</a:t>
            </a:r>
            <a:endParaRPr lang="zh-CN" altLang="en-US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949623" y="1177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14.html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什么是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Javascript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库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？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Javascript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库封装了很多预定义的对象和实用函数，能帮助使用者轻松建立有高难度交互的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Web2.0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特性的客户端界面，并且兼容各大浏览器。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0"/>
            <a:r>
              <a:rPr lang="en-US" altLang="zh-CN">
                <a:sym typeface="+mn-ea"/>
              </a:rPr>
              <a:t> </a:t>
            </a:r>
            <a:r>
              <a:rPr lang="en-US" altLang="zh-CN" dirty="0">
                <a:sym typeface="+mn-ea"/>
              </a:rPr>
              <a:t>jQ</a:t>
            </a:r>
            <a:r>
              <a:rPr lang="zh-CN" altLang="en-US" dirty="0">
                <a:sym typeface="+mn-ea"/>
              </a:rPr>
              <a:t>uery 是一个优秀的轻量级的 Javascript 库类，是由John Resig 创建于 2006 年 1 月的开源项目。</a:t>
            </a:r>
            <a:endParaRPr lang="zh-CN" altLang="en-US" strike="noStrike" noProof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/>
          </a:p>
        </p:txBody>
      </p:sp>
      <p:pic>
        <p:nvPicPr>
          <p:cNvPr id="12291" name="图片 8" descr="John Resig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79678" y="4159568"/>
            <a:ext cx="2219325" cy="2214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2" name="TextBox 9"/>
          <p:cNvSpPr txBox="1"/>
          <p:nvPr/>
        </p:nvSpPr>
        <p:spPr>
          <a:xfrm>
            <a:off x="2519680" y="5005864"/>
            <a:ext cx="5046663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之父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John Resig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0639425" cy="4921885"/>
          </a:xfrm>
        </p:spPr>
        <p:txBody>
          <a:bodyPr/>
          <a:p>
            <a:pPr>
              <a:spcAft>
                <a:spcPts val="0"/>
              </a:spcAft>
            </a:pPr>
            <a:r>
              <a:rPr lang="en-US" altLang="zh-CN" dirty="0" err="1" smtClean="0">
                <a:solidFill>
                  <a:srgbClr val="006F53"/>
                </a:solidFill>
                <a:latin typeface="微软雅黑" panose="020B0503020204020204" pitchFamily="34" charset="-122"/>
                <a:sym typeface="+mn-ea"/>
              </a:rPr>
              <a:t> $(document).ready( ) 方法和 window.onload 事件功能</a:t>
            </a:r>
            <a:endParaRPr lang="en-US" altLang="zh-CN" dirty="0" err="1" smtClean="0">
              <a:solidFill>
                <a:srgbClr val="006F53"/>
              </a:solidFill>
              <a:latin typeface="微软雅黑" panose="020B0503020204020204" pitchFamily="34" charset="-122"/>
              <a:sym typeface="+mn-ea"/>
            </a:endParaRPr>
          </a:p>
          <a:p>
            <a:pPr>
              <a:buNone/>
            </a:pPr>
            <a:r>
              <a:rPr lang="en-US" altLang="zh-CN" dirty="0" err="1" smtClean="0">
                <a:solidFill>
                  <a:srgbClr val="006F53"/>
                </a:solidFill>
                <a:latin typeface="微软雅黑" panose="020B0503020204020204" pitchFamily="34" charset="-122"/>
                <a:sym typeface="+mn-ea"/>
              </a:rPr>
              <a:t>    相似，但是也有区别</a:t>
            </a:r>
            <a:endParaRPr lang="en-US" altLang="zh-CN" dirty="0" err="1" smtClean="0">
              <a:solidFill>
                <a:srgbClr val="006F53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sz="2400" dirty="0" err="1" smtClean="0">
                <a:latin typeface="微软雅黑" panose="020B0503020204020204" pitchFamily="34" charset="-122"/>
                <a:cs typeface="+mn-ea"/>
                <a:sym typeface="+mn-ea"/>
              </a:rPr>
              <a:t> </a:t>
            </a:r>
            <a:r>
              <a:rPr lang="zh-CN" altLang="en-US" sz="2400" dirty="0" err="1" smtClean="0">
                <a:latin typeface="微软雅黑" panose="020B0503020204020204" pitchFamily="34" charset="-122"/>
                <a:cs typeface="+mn-ea"/>
                <a:sym typeface="+mn-ea"/>
              </a:rPr>
              <a:t>简化写法</a:t>
            </a:r>
            <a:endParaRPr lang="zh-CN" altLang="en-US" sz="2400" dirty="0" err="1" smtClean="0">
              <a:latin typeface="微软雅黑" panose="020B0503020204020204" pitchFamily="34" charset="-122"/>
              <a:cs typeface="+mn-ea"/>
              <a:sym typeface="+mn-ea"/>
            </a:endParaRPr>
          </a:p>
          <a:p>
            <a:pPr lvl="2" latinLnBrk="0">
              <a:spcAft>
                <a:spcPts val="0"/>
              </a:spcAft>
            </a:pPr>
            <a:r>
              <a:rPr lang="en-US" altLang="zh-CN" sz="2000" dirty="0" err="1" smtClean="0"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window.onload 事件</a:t>
            </a:r>
            <a:r>
              <a:rPr lang="zh-CN" altLang="en-US" sz="2000" b="1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没有</a:t>
            </a: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简化写法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2" latinLnBrk="0">
              <a:spcAft>
                <a:spcPts val="0"/>
              </a:spcAft>
            </a:pPr>
            <a:r>
              <a:rPr lang="zh-CN" altLang="en-US" sz="2000" b="1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$(document).ready( ) 方法</a:t>
            </a:r>
            <a:r>
              <a:rPr lang="zh-CN" altLang="en-US" sz="2000" b="1" dirty="0" err="1" smtClean="0">
                <a:sym typeface="+mn-ea"/>
              </a:rPr>
              <a:t>有</a:t>
            </a:r>
            <a:r>
              <a:rPr lang="zh-CN" altLang="en-US" sz="2000" dirty="0" err="1" smtClean="0">
                <a:sym typeface="+mn-ea"/>
              </a:rPr>
              <a:t>简化写法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2"/>
            <a:endParaRPr lang="en-US" altLang="zh-CN" sz="24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/>
            <a:endParaRPr lang="en-US" altLang="zh-CN" sz="2400" dirty="0" err="1" smtClean="0">
              <a:latin typeface="微软雅黑" panose="020B0503020204020204" pitchFamily="34" charset="-122"/>
              <a:cs typeface="+mn-ea"/>
              <a:sym typeface="+mn-ea"/>
            </a:endParaRPr>
          </a:p>
          <a:p>
            <a:pPr lvl="1"/>
            <a:endParaRPr lang="en-US" altLang="zh-CN" sz="200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sp>
        <p:nvSpPr>
          <p:cNvPr id="26627" name="矩形 4"/>
          <p:cNvSpPr/>
          <p:nvPr/>
        </p:nvSpPr>
        <p:spPr>
          <a:xfrm>
            <a:off x="6697980" y="1817370"/>
            <a:ext cx="4560570" cy="479679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$(document).ready(function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也可以写成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$().ready(function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 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也可以写成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$(function (){</a:t>
            </a: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	</a:t>
            </a:r>
            <a:r>
              <a:rPr lang="en-US" altLang="x-none" sz="2000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 </a:t>
            </a:r>
            <a:r>
              <a:rPr lang="en-US" altLang="x-none" sz="20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//</a:t>
            </a:r>
            <a:r>
              <a:rPr lang="zh-CN" altLang="en-US" sz="20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代码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949623" y="1177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14.html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 smtClean="0">
                <a:sym typeface="+mn-ea"/>
              </a:rPr>
              <a:t>给对象添加事件方法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$("selector") . </a:t>
            </a:r>
            <a:r>
              <a:rPr lang="en-US" altLang="zh-CN" sz="2400" b="1" dirty="0" smtClean="0">
                <a:solidFill>
                  <a:srgbClr val="C00000"/>
                </a:solidFill>
                <a:cs typeface="Arial" panose="020B0604020202020204" pitchFamily="34" charset="0"/>
                <a:sym typeface="+mn-ea"/>
              </a:rPr>
              <a:t>on</a:t>
            </a: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( E</a:t>
            </a:r>
            <a:r>
              <a:rPr lang="zh-CN" altLang="en-US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ventName </a:t>
            </a:r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handler</a:t>
            </a:r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）</a:t>
            </a:r>
            <a:endParaRPr lang="zh-CN" altLang="en-US" sz="2400" dirty="0" smtClean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/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$("selector") . </a:t>
            </a: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E</a:t>
            </a:r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ventName ( </a:t>
            </a:r>
            <a:r>
              <a:rPr lang="en-US" altLang="zh-CN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handler </a:t>
            </a:r>
            <a:r>
              <a:rPr lang="zh-CN" altLang="en-US" sz="24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);</a:t>
            </a:r>
            <a:endParaRPr lang="zh-CN" altLang="en-US" sz="2400" dirty="0" smtClean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/>
            <a:endParaRPr lang="zh-CN" altLang="en-US" sz="2400" dirty="0" smtClean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/>
            <a:endParaRPr lang="zh-CN" altLang="en-US" sz="2400" dirty="0" smtClean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1"/>
            <a:endParaRPr lang="zh-CN" altLang="en-US" sz="2400" dirty="0" smtClean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lvl="0"/>
            <a:r>
              <a:rPr lang="en-US" altLang="zh-CN" sz="2800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800" dirty="0" smtClean="0">
                <a:sym typeface="+mn-ea"/>
              </a:rPr>
              <a:t>移出事件方法</a:t>
            </a:r>
            <a:endParaRPr lang="zh-CN" altLang="en-US" sz="2800" dirty="0" smtClean="0">
              <a:sym typeface="+mn-ea"/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 $("selector") .</a:t>
            </a:r>
            <a:r>
              <a:rPr lang="en-US" altLang="zh-CN" dirty="0" smtClean="0">
                <a:solidFill>
                  <a:schemeClr val="tx1"/>
                </a:solidFill>
                <a:cs typeface="+mn-ea"/>
                <a:sym typeface="+mn-ea"/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  <a:cs typeface="+mn-ea"/>
                <a:sym typeface="+mn-ea"/>
              </a:rPr>
              <a:t>off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( events</a:t>
            </a:r>
            <a:r>
              <a:rPr dirty="0" smtClean="0">
                <a:solidFill>
                  <a:schemeClr val="tx1"/>
                </a:solidFill>
                <a:sym typeface="+mn-ea"/>
              </a:rPr>
              <a:t> [, handler ]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）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 off() 方法移除用.on()绑定的事件处理程序 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lvl="1"/>
            <a:endParaRPr lang="en-US" altLang="zh-CN" sz="2400" dirty="0" smtClean="0"/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sp>
        <p:nvSpPr>
          <p:cNvPr id="26627" name="矩形 4"/>
          <p:cNvSpPr/>
          <p:nvPr/>
        </p:nvSpPr>
        <p:spPr>
          <a:xfrm>
            <a:off x="1673860" y="2842895"/>
            <a:ext cx="4862830" cy="130556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00B0F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$("div").on('click',function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 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4" name="矩形 4"/>
          <p:cNvSpPr/>
          <p:nvPr/>
        </p:nvSpPr>
        <p:spPr>
          <a:xfrm>
            <a:off x="6926580" y="2842895"/>
            <a:ext cx="4066540" cy="130556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00B0F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$("div").click(function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 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15.html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ldLvl="0" animBg="1"/>
      <p:bldP spid="4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hover(fn1</a:t>
            </a:r>
            <a:r>
              <a:rPr lang="zh-CN" altLang="en-US" sz="2800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sz="2800" dirty="0" smtClean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fn2)</a:t>
            </a:r>
            <a:endParaRPr lang="en-US" altLang="zh-CN" sz="2800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当鼠标指针进入和离开元素时被执行 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sp>
        <p:nvSpPr>
          <p:cNvPr id="4" name="矩形 4"/>
          <p:cNvSpPr/>
          <p:nvPr/>
        </p:nvSpPr>
        <p:spPr>
          <a:xfrm>
            <a:off x="1715770" y="2499360"/>
            <a:ext cx="4791710" cy="234061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$("div").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mouseenter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鼠标移入代码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})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.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mouseleave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	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鼠标移出代码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25615" y="2499360"/>
            <a:ext cx="4791710" cy="234061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$("div").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hover(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	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鼠标移入代码</a:t>
            </a:r>
            <a:endParaRPr lang="zh-CN" altLang="en-US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</a:rPr>
              <a:t>} 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</a:rPr>
              <a:t>, 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	//</a:t>
            </a: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鼠标移出代码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600"/>
              </a:spcBef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}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16.html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jQuery 在封</a:t>
            </a:r>
            <a:r>
              <a:rPr lang="en-US" altLang="zh-CN" dirty="0">
                <a:sym typeface="+mn-ea"/>
              </a:rPr>
              <a:t>装 event 对象的时候，解决了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兼容性</a:t>
            </a:r>
            <a:r>
              <a:rPr lang="zh-CN" altLang="en-US" dirty="0">
                <a:sym typeface="+mn-ea"/>
              </a:rPr>
              <a:t>问题</a:t>
            </a:r>
            <a:r>
              <a:rPr lang="en-US" altLang="zh-CN" dirty="0">
                <a:sym typeface="+mn-ea"/>
              </a:rPr>
              <a:t>，并且还创建了一些非常好用的属性和方法。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sp>
        <p:nvSpPr>
          <p:cNvPr id="4" name="矩形 4"/>
          <p:cNvSpPr/>
          <p:nvPr/>
        </p:nvSpPr>
        <p:spPr>
          <a:xfrm>
            <a:off x="1380490" y="3042285"/>
            <a:ext cx="4791710" cy="154368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marL="0" lvl="1" algn="l">
              <a:lnSpc>
                <a:spcPts val="3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zh-CN" sz="2000" dirty="0">
                <a:sym typeface="+mn-ea"/>
              </a:rPr>
              <a:t> 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$(obj).click(function 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event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lvl="1" algn="l">
              <a:lnSpc>
                <a:spcPts val="3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console.log(event);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lvl="1" algn="l">
              <a:lnSpc>
                <a:spcPts val="3000"/>
              </a:lnSpc>
              <a:spcBef>
                <a:spcPts val="600"/>
              </a:spcBef>
              <a:buClrTx/>
              <a:buSzTx/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});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algn="l" fontAlgn="auto">
              <a:lnSpc>
                <a:spcPts val="3000"/>
              </a:lnSpc>
              <a:spcBef>
                <a:spcPts val="600"/>
              </a:spcBef>
              <a:buClrTx/>
              <a:buSzTx/>
              <a:buNone/>
            </a:pP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3955" y="2970530"/>
            <a:ext cx="3723640" cy="128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事件对象属性</a:t>
            </a:r>
            <a:endParaRPr lang="zh-CN" altLang="en-US"/>
          </a:p>
          <a:p>
            <a:pPr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547495" y="1861820"/>
          <a:ext cx="9097010" cy="430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55"/>
                <a:gridCol w="6878955"/>
              </a:tblGrid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b="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属性名</a:t>
                      </a:r>
                      <a:endParaRPr lang="zh-CN" altLang="en-US" sz="2400" b="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 b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描述</a:t>
                      </a:r>
                      <a:endParaRPr lang="zh-CN" altLang="en-US" sz="2400" b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/>
                </a:tc>
              </a:tr>
              <a:tr h="56007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type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获取这个事件的事件类型，例如：click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2451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target 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获取冒泡前触发事件的 DOM 元素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48005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currentTarget 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获取绑定事件的 DOM 元素，等同与 this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82295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relatedTarget 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获取移入移出目标点离开或进入的那个 DOM 元素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13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pageX/pageY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获取相对于</a:t>
                      </a:r>
                      <a:r>
                        <a:rPr lang="zh-CN" altLang="en-US" sz="2400" b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页面原点</a:t>
                      </a: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的水平/垂直坐标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2451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which 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获取鼠标的左中右键(1,2,3)，或获取键盘按键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</a:tr>
              <a:tr h="5359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data 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2400"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获取事件调用时的额外数据</a:t>
                      </a:r>
                      <a:endParaRPr lang="zh-CN" altLang="en-US" sz="2400"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>
                <a:sym typeface="+mn-ea"/>
              </a:rPr>
              <a:t>事件对象方法</a:t>
            </a:r>
            <a:endParaRPr lang="zh-CN" altLang="en-US">
              <a:sym typeface="+mn-ea"/>
            </a:endParaRPr>
          </a:p>
          <a:p>
            <a:pPr lvl="1" defTabSz="0"/>
            <a:r>
              <a:rPr lang="zh-CN" altLang="en-US" sz="2400" dirty="0"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阻止冒泡行为  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event.stopPropagation()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 defTabSz="0">
              <a:lnSpc>
                <a:spcPct val="150000"/>
              </a:lnSpc>
              <a:spcAft>
                <a:spcPts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阻止默认行为  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event.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preventDefault()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defTabSz="0"/>
            <a:endParaRPr lang="en-US" altLang="zh-CN" sz="2800" dirty="0"/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事件与事件</a:t>
            </a:r>
            <a:r>
              <a:rPr lang="zh-CN" altLang="en-US">
                <a:sym typeface="+mn-ea"/>
              </a:rPr>
              <a:t>对象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$.ajax( {键</a:t>
            </a:r>
            <a:r>
              <a:rPr lang="en-US" altLang="zh-CN" dirty="0">
                <a:sym typeface="+mn-ea"/>
              </a:rPr>
              <a:t>值对集合} 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方法</a:t>
            </a:r>
            <a:endParaRPr lang="zh-CN" altLang="en-US" dirty="0"/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异步请求</a:t>
            </a:r>
            <a:endParaRPr lang="zh-CN" altLang="en-US"/>
          </a:p>
        </p:txBody>
      </p:sp>
      <p:sp>
        <p:nvSpPr>
          <p:cNvPr id="26627" name="矩形 4"/>
          <p:cNvSpPr/>
          <p:nvPr/>
        </p:nvSpPr>
        <p:spPr>
          <a:xfrm>
            <a:off x="1586865" y="1805305"/>
            <a:ext cx="8342630" cy="295338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$.ajax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({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type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: "get",//请求方式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url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: '',//请求地址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dataType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: 'json',//指定数据类型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success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: function (data) {//数据返回成功执行函数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    console.log(data)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}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17.html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$.post( )</a:t>
            </a:r>
            <a:r>
              <a:rPr lang="en-US" altLang="zh-CN" sz="2800" dirty="0">
                <a:sym typeface="+mn-ea"/>
              </a:rPr>
              <a:t> —— 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post </a:t>
            </a: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请求</a:t>
            </a:r>
            <a:endParaRPr lang="zh-CN" altLang="en-US" sz="2800" dirty="0">
              <a:solidFill>
                <a:srgbClr val="FF0000"/>
              </a:solidFill>
              <a:sym typeface="+mn-ea"/>
            </a:endParaRPr>
          </a:p>
          <a:p>
            <a:pPr>
              <a:buNone/>
            </a:pPr>
            <a:endParaRPr lang="zh-CN" altLang="en-US" sz="2800" dirty="0">
              <a:solidFill>
                <a:srgbClr val="FF0000"/>
              </a:solidFill>
              <a:sym typeface="+mn-ea"/>
            </a:endParaRPr>
          </a:p>
          <a:p>
            <a:pPr>
              <a:buNone/>
            </a:pPr>
            <a:endParaRPr lang="zh-CN" altLang="en-US" sz="2800" dirty="0">
              <a:solidFill>
                <a:srgbClr val="FF0000"/>
              </a:solidFill>
              <a:sym typeface="+mn-ea"/>
            </a:endParaRPr>
          </a:p>
          <a:p>
            <a:endParaRPr lang="en-US" altLang="zh-CN" sz="2800" dirty="0">
              <a:sym typeface="+mn-ea"/>
            </a:endParaRPr>
          </a:p>
          <a:p>
            <a:r>
              <a:rPr lang="en-US" altLang="zh-CN" sz="2800" dirty="0">
                <a:sym typeface="+mn-ea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$.get( ) </a:t>
            </a:r>
            <a:r>
              <a:rPr lang="en-US" altLang="zh-CN" sz="2800" dirty="0">
                <a:sym typeface="+mn-ea"/>
              </a:rPr>
              <a:t>  ——</a:t>
            </a:r>
            <a:r>
              <a:rPr lang="en-US" altLang="zh-CN" sz="2800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cs typeface="+mn-ea"/>
                <a:sym typeface="+mn-ea"/>
              </a:rPr>
              <a:t>get </a:t>
            </a:r>
            <a:r>
              <a:rPr lang="zh-CN" altLang="en-US" sz="2800">
                <a:solidFill>
                  <a:srgbClr val="FF0000"/>
                </a:solidFill>
                <a:cs typeface="+mn-ea"/>
                <a:sym typeface="+mn-ea"/>
              </a:rPr>
              <a:t>请求</a:t>
            </a:r>
            <a:endParaRPr lang="en-US" altLang="zh-CN" sz="2800" dirty="0">
              <a:solidFill>
                <a:srgbClr val="FF0000"/>
              </a:solidFill>
              <a:sym typeface="+mn-ea"/>
            </a:endParaRPr>
          </a:p>
          <a:p>
            <a:endParaRPr lang="zh-CN" altLang="en-US" dirty="0"/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异步请求</a:t>
            </a:r>
            <a:endParaRPr lang="zh-CN" altLang="en-US"/>
          </a:p>
        </p:txBody>
      </p:sp>
      <p:sp>
        <p:nvSpPr>
          <p:cNvPr id="4" name="矩形 4"/>
          <p:cNvSpPr/>
          <p:nvPr/>
        </p:nvSpPr>
        <p:spPr>
          <a:xfrm>
            <a:off x="1578610" y="1814195"/>
            <a:ext cx="6412230" cy="18161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$.post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url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,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function (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data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 {//数据返回成功执行函数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    console.log(data)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}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8610" y="4406265"/>
            <a:ext cx="6412230" cy="181610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$.get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(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url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,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function (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data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 {//数据返回成功执行函数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     console.log(data)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       }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spcBef>
                <a:spcPts val="400"/>
              </a:spcBef>
              <a:buNone/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sym typeface="+mn-ea"/>
              </a:rPr>
              <a:t>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17.html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6"/>
          <p:cNvSpPr>
            <a:spLocks noChangeArrowheads="1"/>
          </p:cNvSpPr>
          <p:nvPr/>
        </p:nvSpPr>
        <p:spPr bwMode="auto">
          <a:xfrm>
            <a:off x="2881314" y="1500189"/>
            <a:ext cx="6711951" cy="4214812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事件和事件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 algn="l" eaLnBrk="0" hangingPunct="0">
              <a:spcBef>
                <a:spcPts val="1200"/>
              </a:spcBef>
              <a:spcAft>
                <a:spcPts val="1200"/>
              </a:spcAft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597451" y="228601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7005" indent="-167005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</a:rPr>
              <a:t>内容提纲</a:t>
            </a:r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sym typeface="+mn-ea"/>
              </a:rPr>
              <a:t>隐藏和显示 </a:t>
            </a:r>
            <a:r>
              <a:rPr lang="en-US" altLang="zh-CN" noProof="0" dirty="0" smtClean="0">
                <a:ln>
                  <a:noFill/>
                </a:ln>
                <a:solidFill>
                  <a:srgbClr val="006F53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——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show( ) 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和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hide ( )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方法</a:t>
            </a:r>
            <a:endParaRPr kumimoji="0" lang="zh-CN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grpSp>
        <p:nvGrpSpPr>
          <p:cNvPr id="5" name="组合 21"/>
          <p:cNvGrpSpPr/>
          <p:nvPr/>
        </p:nvGrpSpPr>
        <p:grpSpPr>
          <a:xfrm>
            <a:off x="6738938" y="3334703"/>
            <a:ext cx="2555875" cy="521970"/>
            <a:chOff x="5060036" y="3977350"/>
            <a:chExt cx="1918003" cy="522643"/>
          </a:xfrm>
        </p:grpSpPr>
        <p:cxnSp>
          <p:nvCxnSpPr>
            <p:cNvPr id="8196" name="直接箭头连接符 11"/>
            <p:cNvCxnSpPr/>
            <p:nvPr/>
          </p:nvCxnSpPr>
          <p:spPr>
            <a:xfrm rot="-10800000" flipV="1">
              <a:off x="5060036" y="4263102"/>
              <a:ext cx="565155" cy="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8197" name="TextBox 14"/>
            <p:cNvSpPr txBox="1"/>
            <p:nvPr/>
          </p:nvSpPr>
          <p:spPr>
            <a:xfrm>
              <a:off x="5625191" y="3977350"/>
              <a:ext cx="1352848" cy="5226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8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隐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藏</a:t>
              </a: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元素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22"/>
          <p:cNvGrpSpPr/>
          <p:nvPr/>
        </p:nvGrpSpPr>
        <p:grpSpPr>
          <a:xfrm>
            <a:off x="6756400" y="3834765"/>
            <a:ext cx="2592388" cy="522288"/>
            <a:chOff x="5072067" y="4477416"/>
            <a:chExt cx="1945403" cy="522960"/>
          </a:xfrm>
        </p:grpSpPr>
        <p:cxnSp>
          <p:nvCxnSpPr>
            <p:cNvPr id="8199" name="直接箭头连接符 17"/>
            <p:cNvCxnSpPr/>
            <p:nvPr/>
          </p:nvCxnSpPr>
          <p:spPr>
            <a:xfrm rot="-10800000" flipV="1">
              <a:off x="5072067" y="4763168"/>
              <a:ext cx="565155" cy="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sp>
          <p:nvSpPr>
            <p:cNvPr id="8200" name="TextBox 18"/>
            <p:cNvSpPr txBox="1"/>
            <p:nvPr/>
          </p:nvSpPr>
          <p:spPr>
            <a:xfrm>
              <a:off x="5637222" y="4477416"/>
              <a:ext cx="1380248" cy="5229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8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显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示</a:t>
              </a: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元素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90850" y="3272790"/>
            <a:ext cx="2673350" cy="541338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$(‘p’).hide()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2990850" y="3774440"/>
            <a:ext cx="2822575" cy="539750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$(‘p’).show()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2275" y="2499678"/>
            <a:ext cx="3278188" cy="557212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代码如下：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0775" y="3645853"/>
            <a:ext cx="9509125" cy="557212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“隐藏”的实质是将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display:block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转化为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display:none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30"/>
          <p:cNvGrpSpPr/>
          <p:nvPr/>
        </p:nvGrpSpPr>
        <p:grpSpPr>
          <a:xfrm>
            <a:off x="2136775" y="3214053"/>
            <a:ext cx="6119813" cy="936625"/>
            <a:chOff x="1279733" y="4763964"/>
            <a:chExt cx="4591390" cy="935034"/>
          </a:xfrm>
        </p:grpSpPr>
        <p:sp>
          <p:nvSpPr>
            <p:cNvPr id="8206" name="TextBox 23"/>
            <p:cNvSpPr txBox="1"/>
            <p:nvPr/>
          </p:nvSpPr>
          <p:spPr>
            <a:xfrm>
              <a:off x="1279733" y="5160858"/>
              <a:ext cx="4591390" cy="5381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8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</a:t>
              </a:r>
              <a:r>
                <a: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本身为块级元素，</a:t>
              </a:r>
              <a:r>
                <a: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display</a:t>
              </a: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block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8207" name="直接箭头连接符 26"/>
            <p:cNvCxnSpPr/>
            <p:nvPr/>
          </p:nvCxnSpPr>
          <p:spPr>
            <a:xfrm rot="5400000" flipH="1" flipV="1">
              <a:off x="2273614" y="4989060"/>
              <a:ext cx="451780" cy="1588"/>
            </a:xfrm>
            <a:prstGeom prst="straightConnector1">
              <a:avLst/>
            </a:prstGeom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sp>
        <p:nvSpPr>
          <p:cNvPr id="17" name="TextBox 16"/>
          <p:cNvSpPr txBox="1"/>
          <p:nvPr/>
        </p:nvSpPr>
        <p:spPr>
          <a:xfrm>
            <a:off x="1165225" y="4006215"/>
            <a:ext cx="8736013" cy="557213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“显示”其实是将该元素重新改回  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display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block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-2.77778E-7 -0.1136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7407E-6 L -2.77778E-7 -0.10254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7" grpId="0"/>
      <p:bldP spid="7" grpId="1"/>
      <p:bldP spid="7" grpId="2"/>
      <p:bldP spid="7" grpId="3"/>
      <p:bldP spid="12" grpId="0"/>
      <p:bldP spid="12" grpId="1"/>
      <p:bldP spid="13" grpId="0"/>
      <p:bldP spid="13" grpId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pPr defTabSz="0" eaLnBrk="1" fontAlgn="base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/>
              <a:t> </a:t>
            </a:r>
            <a:r>
              <a:rPr lang="en-US" altLang="zh-CN" sz="28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jQ</a:t>
            </a:r>
            <a:r>
              <a:rPr lang="zh-CN" altLang="en-US" sz="28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uery 的</a:t>
            </a:r>
            <a:r>
              <a:rPr lang="zh-CN" altLang="en-US" sz="2800" dirty="0">
                <a:sym typeface="+mn-ea"/>
              </a:rPr>
              <a:t>特点</a:t>
            </a:r>
            <a:endParaRPr lang="zh-CN" altLang="en-US" sz="2800" dirty="0">
              <a:sym typeface="+mn-ea"/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轻量级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</a:rPr>
              <a:t> 强大的选择器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</a:rPr>
              <a:t> 出色的 DOM 操作的封装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</a:rPr>
              <a:t> 可靠的事件处理机制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</a:rPr>
              <a:t> 出色的浏览器兼容性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CN">
                <a:solidFill>
                  <a:schemeClr val="tx1"/>
                </a:solidFill>
              </a:rPr>
              <a:t> ......</a:t>
            </a:r>
            <a:endParaRPr lang="en-US" altLang="zh-CN">
              <a:solidFill>
                <a:schemeClr val="tx1"/>
              </a:solidFill>
            </a:endParaRPr>
          </a:p>
          <a:p>
            <a:pPr lvl="1" defTabSz="0" eaLnBrk="1" fontAlgn="base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0" eaLnBrk="1" fontAlgn="base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</a:pPr>
            <a:endParaRPr lang="zh-CN" altLang="en-US" sz="2400" strike="noStrike" noProof="1" dirty="0">
              <a:sym typeface="+mn-ea"/>
            </a:endParaRPr>
          </a:p>
          <a:p>
            <a:pPr lvl="1" defTabSz="0" eaLnBrk="1" fontAlgn="base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</a:pPr>
            <a:endParaRPr lang="en-US" altLang="zh-CN" sz="2800" strike="noStrike" noProof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defTabSz="0" eaLnBrk="1" fontAlgn="base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endParaRPr lang="zh-CN" altLang="en-US" sz="2800" strike="noStrike" noProof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168275" lvl="1" indent="0" defTabSz="0" eaLnBrk="1" fontAlgn="base" latinLnBrk="0" hangingPunct="1">
              <a:lnSpc>
                <a:spcPct val="150000"/>
              </a:lnSpc>
              <a:spcAft>
                <a:spcPct val="0"/>
              </a:spcAft>
              <a:buNone/>
            </a:pPr>
            <a:endParaRPr lang="zh-CN" altLang="en-US" sz="2800" b="1" strike="noStrike" noProof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sym typeface="+mn-ea"/>
              </a:rPr>
              <a:t>隐藏和显示 </a:t>
            </a:r>
            <a:r>
              <a:rPr lang="en-US" altLang="zh-CN" noProof="0" dirty="0" smtClean="0">
                <a:ln>
                  <a:noFill/>
                </a:ln>
                <a:solidFill>
                  <a:srgbClr val="006F53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——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show( ) 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和 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hide ( )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方法</a:t>
            </a:r>
            <a:endParaRPr lang="zh-CN" altLang="zh-CN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不传参</a:t>
            </a:r>
            <a:endParaRPr lang="zh-CN" altLang="zh-CN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参数为关键字 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—— slow(600) normal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(400)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fast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(200)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  <a:p>
            <a:pPr lvl="2"/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show(</a:t>
            </a:r>
            <a:r>
              <a:rPr lang="en-US" altLang="zh-CN" sz="2000" b="1" dirty="0" err="1">
                <a:solidFill>
                  <a:schemeClr val="tx1"/>
                </a:solidFill>
                <a:sym typeface="+mn-ea"/>
              </a:rPr>
              <a:t>"</a:t>
            </a:r>
            <a:r>
              <a:rPr lang="en-US" altLang="zh-CN" sz="2000" dirty="0" err="1">
                <a:solidFill>
                  <a:schemeClr val="tx1"/>
                </a:solidFill>
                <a:sym typeface="+mn-ea"/>
              </a:rPr>
              <a:t>slow</a:t>
            </a:r>
            <a:r>
              <a:rPr lang="en-US" altLang="zh-CN" sz="2000" b="1" dirty="0" err="1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)  hide(</a:t>
            </a:r>
            <a:r>
              <a:rPr lang="en-US" altLang="zh-CN" sz="2000" b="1" dirty="0" err="1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 sz="2000" dirty="0" err="1">
                <a:solidFill>
                  <a:schemeClr val="tx1"/>
                </a:solidFill>
                <a:sym typeface="+mn-ea"/>
              </a:rPr>
              <a:t>fast</a:t>
            </a:r>
            <a:r>
              <a:rPr lang="en-US" altLang="zh-CN" sz="2000" b="1" dirty="0" err="1">
                <a:solidFill>
                  <a:schemeClr val="tx1"/>
                </a:solidFill>
                <a:cs typeface="+mn-ea"/>
                <a:sym typeface="+mn-ea"/>
              </a:rPr>
              <a:t>"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)</a:t>
            </a:r>
            <a:endParaRPr lang="en-US" altLang="zh-CN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  <a:p>
            <a:pPr lvl="1"/>
            <a:r>
              <a:rPr lang="zh-CN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 参数为数字 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—— 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单位毫秒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  <a:p>
            <a:pPr lvl="2"/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 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show(</a:t>
            </a:r>
            <a:r>
              <a:rPr lang="en-US" altLang="zh-CN" sz="2000" b="1" dirty="0" err="1">
                <a:solidFill>
                  <a:schemeClr val="tx1"/>
                </a:solidFill>
                <a:sym typeface="+mn-ea"/>
              </a:rPr>
              <a:t>1000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)  hide(</a:t>
            </a:r>
            <a:r>
              <a:rPr lang="en-US" altLang="zh-CN" sz="2000" b="1" dirty="0" err="1">
                <a:solidFill>
                  <a:schemeClr val="tx1"/>
                </a:solidFill>
                <a:cs typeface="+mn-ea"/>
                <a:sym typeface="+mn-ea"/>
              </a:rPr>
              <a:t>2000</a:t>
            </a:r>
            <a:r>
              <a:rPr lang="en-US" altLang="zh-CN" sz="2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ea"/>
              </a:rPr>
              <a:t>)</a:t>
            </a:r>
            <a:endParaRPr lang="en-US" altLang="zh-CN" sz="2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ea"/>
              <a:sym typeface="+mn-ea"/>
            </a:endParaRPr>
          </a:p>
          <a:p>
            <a:endParaRPr kumimoji="0" lang="zh-CN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16" name="TextBox 7"/>
          <p:cNvSpPr txBox="1"/>
          <p:nvPr/>
        </p:nvSpPr>
        <p:spPr>
          <a:xfrm>
            <a:off x="1589405" y="4786630"/>
            <a:ext cx="8484870" cy="9232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lIns="108850" tIns="54425" rIns="108850" bIns="54425" anchor="t">
            <a:spAutoFit/>
          </a:bodyPr>
          <a:p>
            <a:pPr fontAlgn="auto">
              <a:spcAft>
                <a:spcPts val="600"/>
              </a:spcAft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注： 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jQuery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中的任何动画效果，都可以指定三种速度参数：    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auto">
              <a:spcAft>
                <a:spcPts val="600"/>
              </a:spcAft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“slow”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”normal”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“fast”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18.html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pic>
        <p:nvPicPr>
          <p:cNvPr id="5" name="图片 5" descr="QQ截图2013011606531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116" y="1828292"/>
            <a:ext cx="3770853" cy="33153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4"/>
          <p:cNvSpPr txBox="1"/>
          <p:nvPr/>
        </p:nvSpPr>
        <p:spPr>
          <a:xfrm>
            <a:off x="4668282" y="1828292"/>
            <a:ext cx="6949733" cy="1400175"/>
          </a:xfrm>
          <a:prstGeom prst="rect">
            <a:avLst/>
          </a:prstGeom>
          <a:noFill/>
          <a:ln w="9525">
            <a:noFill/>
          </a:ln>
        </p:spPr>
        <p:txBody>
          <a:bodyPr lIns="108819" tIns="54409" rIns="108819" bIns="54409" anchor="t">
            <a:spAutoFit/>
          </a:bodyPr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hide()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方法同时减少了“内容”的哪些属性？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5239623" y="4000977"/>
            <a:ext cx="1283970" cy="538480"/>
          </a:xfrm>
          <a:prstGeom prst="rect">
            <a:avLst/>
          </a:prstGeom>
          <a:noFill/>
          <a:ln w="9525">
            <a:noFill/>
          </a:ln>
        </p:spPr>
        <p:txBody>
          <a:bodyPr wrap="none" lIns="108819" tIns="54409" rIns="108819" bIns="54409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高度、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079025" y="4000977"/>
            <a:ext cx="1283970" cy="538480"/>
          </a:xfrm>
          <a:prstGeom prst="rect">
            <a:avLst/>
          </a:prstGeom>
          <a:noFill/>
          <a:ln w="9525">
            <a:noFill/>
          </a:ln>
        </p:spPr>
        <p:txBody>
          <a:bodyPr wrap="none" lIns="108819" tIns="54409" rIns="108819" bIns="54409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宽度、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856531" y="4000977"/>
            <a:ext cx="1639570" cy="538480"/>
          </a:xfrm>
          <a:prstGeom prst="rect">
            <a:avLst/>
          </a:prstGeom>
          <a:noFill/>
          <a:ln w="9525">
            <a:noFill/>
          </a:ln>
        </p:spPr>
        <p:txBody>
          <a:bodyPr wrap="none" lIns="108819" tIns="54409" rIns="108819" bIns="54409" anchor="t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不透明度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1920568" y="1706398"/>
            <a:ext cx="3417570" cy="538480"/>
          </a:xfrm>
          <a:prstGeom prst="rect">
            <a:avLst/>
          </a:prstGeom>
          <a:noFill/>
          <a:ln w="9525">
            <a:noFill/>
          </a:ln>
        </p:spPr>
        <p:txBody>
          <a:bodyPr wrap="none" lIns="108819" tIns="54409" rIns="108819" bIns="54409" anchor="t">
            <a:spAutoFit/>
          </a:bodyPr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若只改变“内容”的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6171863" y="1706398"/>
            <a:ext cx="3301083" cy="538480"/>
          </a:xfrm>
          <a:prstGeom prst="rect">
            <a:avLst/>
          </a:prstGeom>
          <a:noFill/>
          <a:ln w="9525">
            <a:noFill/>
          </a:ln>
        </p:spPr>
        <p:txBody>
          <a:bodyPr lIns="108819" tIns="54409" rIns="108819" bIns="54409" anchor="t">
            <a:spAutoFit/>
          </a:bodyPr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能否实现？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-1.11111E-6 -0.33334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sym typeface="+mn-ea"/>
              </a:rPr>
              <a:t>滑动 </a:t>
            </a:r>
            <a:r>
              <a:rPr lang="en-US" altLang="zh-CN" noProof="0" dirty="0" smtClean="0">
                <a:ln>
                  <a:noFill/>
                </a:ln>
                <a:solidFill>
                  <a:srgbClr val="006F53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——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slideUp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 ) 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和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slideDown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 )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方法</a:t>
            </a:r>
            <a:endParaRPr lang="zh-CN" altLang="zh-CN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en-US" b="1" dirty="0">
                <a:solidFill>
                  <a:srgbClr val="9966FF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改变元素的高度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jQuery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代码如下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: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/>
            <a:r>
              <a:rPr lang="en-US" altLang="zh-CN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</a:t>
            </a:r>
            <a:r>
              <a:rPr lang="zh-CN" altLang="en-US" dirty="0">
                <a:sym typeface="+mn-ea"/>
              </a:rPr>
              <a:t>切换 ——</a:t>
            </a:r>
            <a:r>
              <a:rPr lang="en-US" altLang="zh-CN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slide</a:t>
            </a:r>
            <a:r>
              <a:rPr lang="en-US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Toggle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 )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方法</a:t>
            </a:r>
            <a:endParaRPr lang="zh-CN" altLang="zh-CN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通过</a:t>
            </a:r>
            <a:r>
              <a:rPr lang="zh-CN" altLang="zh-CN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高度</a:t>
            </a:r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变化来切换匹配元素的可见性</a:t>
            </a:r>
            <a:endParaRPr lang="zh-CN" altLang="zh-CN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0"/>
            <a:endParaRPr lang="zh-CN" altLang="zh-CN" sz="28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0"/>
            <a:endParaRPr lang="zh-CN" altLang="zh-CN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b="1" dirty="0">
              <a:solidFill>
                <a:srgbClr val="99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kumimoji="0" lang="zh-CN" altLang="zh-CN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14" name="TextBox 5"/>
          <p:cNvSpPr txBox="1"/>
          <p:nvPr/>
        </p:nvSpPr>
        <p:spPr>
          <a:xfrm>
            <a:off x="2541270" y="2835275"/>
            <a:ext cx="3067050" cy="476885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pPr algn="l"/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p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 slideUp()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552383" y="3334385"/>
            <a:ext cx="3569970" cy="476885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pPr algn="l"/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p</a:t>
            </a:r>
            <a:r>
              <a:rPr lang="en-US" altLang="zh-CN" sz="2400" dirty="0" err="1"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 slideDown ()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26627" name="矩形 4"/>
          <p:cNvSpPr/>
          <p:nvPr/>
        </p:nvSpPr>
        <p:spPr>
          <a:xfrm>
            <a:off x="1682750" y="5041900"/>
            <a:ext cx="4560570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).slideToggle()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19.html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sym typeface="+mn-ea"/>
              </a:rPr>
              <a:t>淡入淡出 </a:t>
            </a:r>
            <a:r>
              <a:rPr lang="en-US" altLang="zh-CN" noProof="0" dirty="0" smtClean="0">
                <a:ln>
                  <a:noFill/>
                </a:ln>
                <a:solidFill>
                  <a:srgbClr val="006F53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——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fadeIn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 ) 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和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fadeOut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()</a:t>
            </a:r>
            <a:r>
              <a:rPr lang="zh-CN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方法</a:t>
            </a:r>
            <a:endParaRPr lang="zh-CN" altLang="zh-CN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改变元素的不透明度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jQuery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代码如下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: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0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sz="2800" dirty="0">
                <a:sym typeface="+mn-ea"/>
              </a:rPr>
              <a:t>切换 ——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en-US" altLang="zh-CN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fadeToggle( )方法</a:t>
            </a:r>
            <a:endParaRPr lang="en-US" altLang="zh-CN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sym typeface="+mn-ea"/>
            </a:endParaRPr>
          </a:p>
          <a:p>
            <a:pPr lvl="1"/>
            <a:r>
              <a:rPr lang="zh-CN" altLang="zh-CN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 </a:t>
            </a:r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通过</a:t>
            </a:r>
            <a:r>
              <a:rPr lang="zh-CN" altLang="zh-CN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不透明度</a:t>
            </a:r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变化来切换匹配元素的可见性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0" lang="zh-CN" altLang="zh-CN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14" name="TextBox 5"/>
          <p:cNvSpPr txBox="1"/>
          <p:nvPr/>
        </p:nvSpPr>
        <p:spPr>
          <a:xfrm>
            <a:off x="2541270" y="2835275"/>
            <a:ext cx="2899410" cy="476885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pPr algn="l"/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p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 </a:t>
            </a:r>
            <a:r>
              <a:rPr lang="en-US" altLang="zh-CN" sz="24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fadeIn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()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2552383" y="3334385"/>
            <a:ext cx="3084830" cy="476885"/>
          </a:xfrm>
          <a:prstGeom prst="rect">
            <a:avLst/>
          </a:prstGeom>
          <a:noFill/>
          <a:ln w="9525">
            <a:noFill/>
          </a:ln>
        </p:spPr>
        <p:txBody>
          <a:bodyPr wrap="none" lIns="108850" tIns="54425" rIns="108850" bIns="54425" anchor="t">
            <a:spAutoFit/>
          </a:bodyPr>
          <a:p>
            <a:pPr algn="l"/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p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 </a:t>
            </a:r>
            <a:r>
              <a:rPr lang="en-US" altLang="zh-CN" sz="24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fadeOut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()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26627" name="矩形 4"/>
          <p:cNvSpPr/>
          <p:nvPr/>
        </p:nvSpPr>
        <p:spPr>
          <a:xfrm>
            <a:off x="1682750" y="5041900"/>
            <a:ext cx="4560570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fadeToggle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()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12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20.html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sz="2800" dirty="0">
                <a:sym typeface="+mn-ea"/>
              </a:rPr>
              <a:t>fadeTo( )方法</a:t>
            </a:r>
            <a:endParaRPr lang="zh-CN" altLang="en-US" sz="2800" dirty="0">
              <a:sym typeface="+mn-ea"/>
            </a:endParaRPr>
          </a:p>
          <a:p>
            <a:pPr lvl="1"/>
            <a:r>
              <a:rPr lang="zh-CN" altLang="zh-CN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</a:t>
            </a:r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把元素的不透明度以</a:t>
            </a:r>
            <a:r>
              <a:rPr lang="zh-CN" altLang="zh-CN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渐近</a:t>
            </a:r>
            <a:r>
              <a:rPr lang="zh-CN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的方式调整到指定的值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26627" name="矩形 4"/>
          <p:cNvSpPr/>
          <p:nvPr/>
        </p:nvSpPr>
        <p:spPr>
          <a:xfrm>
            <a:off x="1715135" y="2346960"/>
            <a:ext cx="4560570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).fadeTo(600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0.2)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4695190" y="3197860"/>
            <a:ext cx="0" cy="229235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335780" y="3415030"/>
            <a:ext cx="970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kern="0" dirty="0">
                <a:solidFill>
                  <a:srgbClr val="0066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时间</a:t>
            </a:r>
            <a:endParaRPr lang="zh-CN" altLang="en-US" sz="2000" kern="0" dirty="0">
              <a:solidFill>
                <a:srgbClr val="0066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20870" y="3197860"/>
            <a:ext cx="5613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直接箭头连接符 8"/>
          <p:cNvCxnSpPr/>
          <p:nvPr/>
        </p:nvCxnSpPr>
        <p:spPr bwMode="auto">
          <a:xfrm>
            <a:off x="5301615" y="3197860"/>
            <a:ext cx="1905" cy="23114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942205" y="3415030"/>
            <a:ext cx="1343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kern="0" dirty="0">
                <a:solidFill>
                  <a:srgbClr val="0066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不透明度</a:t>
            </a:r>
            <a:endParaRPr lang="zh-CN" altLang="en-US" sz="2000" kern="0" dirty="0">
              <a:solidFill>
                <a:srgbClr val="0066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027295" y="3197860"/>
            <a:ext cx="5613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20.html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0" grpId="0" bldLvl="0" animBg="1"/>
      <p:bldP spid="26627" grpId="1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上面的实例中，只能改变元素的三个属性，无法满足用户的各种需求，那如何实现对动画的更多控制？</a:t>
            </a:r>
            <a:endParaRPr lang="en-US" altLang="zh-CN"/>
          </a:p>
          <a:p>
            <a:r>
              <a:rPr lang="zh-CN" altLang="en-US"/>
              <a:t> </a:t>
            </a:r>
            <a:r>
              <a:rPr lang="zh-CN" altLang="en-US" sz="2800" dirty="0">
                <a:latin typeface="微软雅黑" panose="020B0503020204020204" pitchFamily="34" charset="-122"/>
                <a:sym typeface="+mn-ea"/>
              </a:rPr>
              <a:t>自定义动画 ——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animate(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styles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, speed ,callback)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 styles  —— 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包含样式属性及值得</a:t>
            </a:r>
            <a:r>
              <a: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对象</a:t>
            </a:r>
            <a:endParaRPr lang="zh-CN" altLang="en-US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 speed    —— </a:t>
            </a:r>
            <a:r>
              <a: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速度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参数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 callback —— 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回调</a:t>
            </a:r>
            <a:r>
              <a: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函数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，在动画完成时触发执行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625600" y="4510405"/>
            <a:ext cx="6520815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left:"500px"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11040" y="4993005"/>
            <a:ext cx="1993900" cy="36004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21.html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6" grpId="1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累加累减动画 ——</a:t>
            </a:r>
            <a:r>
              <a:rPr lang="en-US" altLang="zh-CN" dirty="0">
                <a:latin typeface="微软雅黑" panose="020B0503020204020204" pitchFamily="34" charset="-122"/>
                <a:sym typeface="+mn-ea"/>
              </a:rPr>
              <a:t>“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+=</a:t>
            </a:r>
            <a:r>
              <a:rPr lang="en-US" altLang="zh-CN" dirty="0">
                <a:latin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sym typeface="+mn-ea"/>
              </a:rPr>
              <a:t>“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-=</a:t>
            </a:r>
            <a:r>
              <a:rPr lang="en-US" altLang="zh-CN" dirty="0">
                <a:latin typeface="微软雅黑" panose="020B0503020204020204" pitchFamily="34" charset="-122"/>
                <a:sym typeface="+mn-ea"/>
              </a:rPr>
              <a:t>”</a:t>
            </a:r>
            <a:endParaRPr lang="en-US" altLang="zh-CN" dirty="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表示在当前位置基础上 累加 或者 累减</a:t>
            </a:r>
            <a:endParaRPr lang="zh-CN" altLang="en-US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737995" y="2268855"/>
            <a:ext cx="6520815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left:"100px"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4" name="矩形 4"/>
          <p:cNvSpPr/>
          <p:nvPr/>
        </p:nvSpPr>
        <p:spPr>
          <a:xfrm>
            <a:off x="1737995" y="3611880"/>
            <a:ext cx="6520815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left:"</a:t>
            </a:r>
            <a:r>
              <a:rPr lang="en-US" altLang="x-none" sz="24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+=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100px"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7995" y="4963160"/>
            <a:ext cx="6520815" cy="123380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left:"</a:t>
            </a:r>
            <a:r>
              <a:rPr lang="en-US" altLang="x-none" sz="24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-=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100px"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21.html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  <p:bldP spid="4" grpId="1" bldLvl="0" animBg="1"/>
      <p:bldP spid="5" grpId="1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sz="2800" dirty="0">
                <a:latin typeface="微软雅黑" panose="020B0503020204020204" pitchFamily="34" charset="-122"/>
                <a:sym typeface="+mn-ea"/>
              </a:rPr>
              <a:t>多重动画 —— 多个效果</a:t>
            </a:r>
            <a:r>
              <a:rPr lang="zh-CN" altLang="en-US" sz="2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同时</a:t>
            </a:r>
            <a:r>
              <a:rPr lang="zh-CN" altLang="en-US" sz="2800" dirty="0">
                <a:latin typeface="微软雅黑" panose="020B0503020204020204" pitchFamily="34" charset="-122"/>
                <a:sym typeface="+mn-ea"/>
              </a:rPr>
              <a:t>实现</a:t>
            </a:r>
            <a:endParaRPr lang="zh-CN" altLang="en-US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多个样式属性及属性值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pPr lvl="0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 多重动画 —— 多个效果</a:t>
            </a:r>
            <a:r>
              <a:rPr lang="zh-CN" altLang="en-US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顺序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实现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多个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animate()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方法链式书写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0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143000" y="3607435"/>
            <a:ext cx="4615815" cy="237109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      left:"100px"</a:t>
            </a:r>
            <a:r>
              <a:rPr lang="zh-CN" altLang="en-US" sz="2000" b="1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，</a:t>
            </a:r>
            <a:endParaRPr lang="zh-CN" altLang="en-US" sz="2000" b="1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      </a:t>
            </a:r>
            <a:r>
              <a:rPr lang="en-US" altLang="zh-CN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height: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"200px"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</a:t>
            </a: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4" name="矩形 4"/>
          <p:cNvSpPr/>
          <p:nvPr/>
        </p:nvSpPr>
        <p:spPr>
          <a:xfrm>
            <a:off x="5863590" y="3607435"/>
            <a:ext cx="6071870" cy="212725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 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left:"100px"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     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height:"200px"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top:"100px"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393305" y="4817110"/>
            <a:ext cx="4214495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/>
          <p:cNvCxnSpPr/>
          <p:nvPr/>
        </p:nvCxnSpPr>
        <p:spPr>
          <a:xfrm>
            <a:off x="7393305" y="4429760"/>
            <a:ext cx="3938270" cy="12065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直接连接符 4"/>
          <p:cNvCxnSpPr/>
          <p:nvPr/>
        </p:nvCxnSpPr>
        <p:spPr>
          <a:xfrm>
            <a:off x="7393305" y="5191760"/>
            <a:ext cx="3828415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矩形 15"/>
          <p:cNvSpPr/>
          <p:nvPr/>
        </p:nvSpPr>
        <p:spPr>
          <a:xfrm>
            <a:off x="2705735" y="4457065"/>
            <a:ext cx="2074545" cy="73469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22.html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  <p:bldP spid="4" grpId="1" bldLvl="0" animBg="1"/>
      <p:bldP spid="16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1049635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 sz="2800" dirty="0">
                <a:latin typeface="微软雅黑" panose="020B0503020204020204" pitchFamily="34" charset="-122"/>
                <a:sym typeface="+mn-ea"/>
              </a:rPr>
              <a:t>综合动画</a:t>
            </a:r>
            <a:endParaRPr lang="zh-CN" altLang="en-US" sz="2800" dirty="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当为同一组元素使用多重效果时，通过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链式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写法实现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效果排队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 只有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数字值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可以创建动画，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字符串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值无法创建动画（比如'background:red'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Wingdings" panose="05000000000000000000" pitchFamily="2" charset="2"/>
              </a:rPr>
              <a:t>)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616075" y="2988310"/>
            <a:ext cx="9568815" cy="2564130"/>
          </a:xfrm>
          <a:prstGeom prst="rect">
            <a:avLst/>
          </a:prstGeom>
          <a:noFill/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).css("opacity","0.5");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left:"500px",height:"200px",opacity:"1"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top:"200px",width:"200px"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.fadeOut("slow")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143000" y="1070610"/>
            <a:ext cx="11048365" cy="4921885"/>
          </a:xfrm>
        </p:spPr>
        <p:txBody>
          <a:bodyPr/>
          <a:p>
            <a:r>
              <a:rPr lang="en-US" altLang="zh-CN"/>
              <a:t> </a:t>
            </a:r>
            <a:r>
              <a:rPr lang="zh-CN" altLang="en-US" dirty="0">
                <a:cs typeface="Arial" panose="020B0604020202020204" pitchFamily="34" charset="0"/>
                <a:sym typeface="Wingdings" panose="05000000000000000000" pitchFamily="2" charset="2"/>
              </a:rPr>
              <a:t>若最后一步想实现效果为</a:t>
            </a:r>
            <a:r>
              <a:rPr lang="en-US" altLang="zh-CN" dirty="0"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en-US" altLang="zh-CN" dirty="0">
                <a:cs typeface="Arial" panose="020B0604020202020204" pitchFamily="34" charset="0"/>
                <a:sym typeface="Wingdings" panose="05000000000000000000" pitchFamily="2" charset="2"/>
              </a:rPr>
              <a:t>css(</a:t>
            </a:r>
            <a:r>
              <a:rPr lang="en-US" altLang="x-none" dirty="0">
                <a:cs typeface="Arial" panose="020B0604020202020204" pitchFamily="34" charset="0"/>
                <a:sym typeface="+mn-ea"/>
              </a:rPr>
              <a:t>"border"</a:t>
            </a:r>
            <a:r>
              <a:rPr lang="zh-CN" altLang="en-US" dirty="0">
                <a:cs typeface="Arial" panose="020B0604020202020204" pitchFamily="34" charset="0"/>
                <a:sym typeface="+mn-ea"/>
              </a:rPr>
              <a:t>，</a:t>
            </a:r>
            <a:r>
              <a:rPr lang="en-US" altLang="x-none" dirty="0">
                <a:cs typeface="Arial" panose="020B0604020202020204" pitchFamily="34" charset="0"/>
                <a:sym typeface="+mn-ea"/>
              </a:rPr>
              <a:t>"5px solid blue"</a:t>
            </a:r>
            <a:r>
              <a:rPr lang="en-US" altLang="zh-CN" dirty="0"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altLang="zh-CN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pic>
        <p:nvPicPr>
          <p:cNvPr id="13" name="图片 5" descr="QQ截图2013011606531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10" y="4555490"/>
            <a:ext cx="2262505" cy="1989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53465" y="1306195"/>
            <a:ext cx="309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en-US" altLang="zh-CN" sz="2800" dirty="0">
              <a:latin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</p:txBody>
      </p:sp>
      <p:sp>
        <p:nvSpPr>
          <p:cNvPr id="11" name="矩形 4"/>
          <p:cNvSpPr/>
          <p:nvPr/>
        </p:nvSpPr>
        <p:spPr>
          <a:xfrm>
            <a:off x="1628140" y="1819275"/>
            <a:ext cx="9568815" cy="2564130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).css("opacity","0.5");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left:"500px",height:"200px",opacity:"1"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top:"200px",width:"200px"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Wingdings" panose="05000000000000000000" pitchFamily="2" charset="2"/>
              </a:rPr>
              <a:t>css(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"border"</a:t>
            </a:r>
            <a:r>
              <a:rPr lang="zh-CN" altLang="en-US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，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"5px solid blue"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Wingdings" panose="05000000000000000000" pitchFamily="2" charset="2"/>
              </a:rPr>
              <a:t>)</a:t>
            </a:r>
            <a:endParaRPr lang="en-US" altLang="x-none" sz="2000" b="1" dirty="0">
              <a:solidFill>
                <a:srgbClr val="00B0F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Wingdings" panose="05000000000000000000" pitchFamily="2" charset="2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36570" y="4201795"/>
            <a:ext cx="8787765" cy="6388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css()</a:t>
            </a:r>
            <a:r>
              <a:rPr kumimoji="0" lang="zh-CN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方法不会加入到动画列队中，而是立即执行</a:t>
            </a:r>
            <a:endParaRPr kumimoji="0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bldLvl="0" animBg="1"/>
      <p:bldP spid="1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r>
              <a:rPr lang="en-US" altLang="zh-CN"/>
              <a:t> </a:t>
            </a:r>
            <a:r>
              <a:rPr lang="en-US" altLang="zh-CN" sz="2800" dirty="0">
                <a:latin typeface="微软雅黑" panose="020B0503020204020204" pitchFamily="34" charset="-122"/>
                <a:sym typeface="微软雅黑" panose="020B0503020204020204" pitchFamily="34" charset="-122"/>
              </a:rPr>
              <a:t>jQ</a:t>
            </a:r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uery 的核心理念是 </a:t>
            </a:r>
            <a:r>
              <a:rPr lang="en-US" altLang="zh-CN" sz="2800" b="1" dirty="0">
                <a:latin typeface="微软雅黑" panose="020B0503020204020204" pitchFamily="34" charset="-122"/>
                <a:sym typeface="+mn-ea"/>
              </a:rPr>
              <a:t>write less，do more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latinLnBrk="0" hangingPunct="1">
              <a:lnSpc>
                <a:spcPts val="4000"/>
              </a:lnSpc>
              <a:spcBef>
                <a:spcPts val="3600"/>
              </a:spcBef>
              <a:spcAft>
                <a:spcPts val="600"/>
              </a:spcAft>
              <a:buSzTx/>
            </a:pPr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 jQuery官网：</a:t>
            </a:r>
            <a:r>
              <a:rPr lang="en-US" altLang="zh-CN" sz="2800" b="1" dirty="0">
                <a:latin typeface="微软雅黑" panose="020B0503020204020204" pitchFamily="34" charset="-122"/>
                <a:sym typeface="+mn-ea"/>
              </a:rPr>
              <a:t>www.jquery.com</a:t>
            </a:r>
            <a:endParaRPr lang="en-US" altLang="zh-CN" sz="2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/>
          </a:p>
        </p:txBody>
      </p:sp>
      <p:pic>
        <p:nvPicPr>
          <p:cNvPr id="16387" name="图片 5" descr="Jquery官网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488" y="1849438"/>
            <a:ext cx="8643937" cy="3040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 sz="2800" dirty="0">
                <a:latin typeface="微软雅黑" panose="020B0503020204020204" pitchFamily="34" charset="-122"/>
                <a:cs typeface="+mn-ea"/>
                <a:sym typeface="+mn-ea"/>
              </a:rPr>
              <a:t>animate(styles,speed,callback)</a:t>
            </a:r>
            <a:endParaRPr lang="zh-CN" altLang="en-US" sz="2800" dirty="0">
              <a:latin typeface="微软雅黑" panose="020B0503020204020204" pitchFamily="34" charset="-122"/>
              <a:cs typeface="+mn-ea"/>
              <a:sym typeface="+mn-ea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callback —— 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回调</a:t>
            </a:r>
            <a:r>
              <a: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函数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，在动画完成时触发执行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 使用回调函数对</a:t>
            </a:r>
            <a:r>
              <a:rPr lang="zh-CN" altLang="en-US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非动画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方法实现效果排队</a:t>
            </a:r>
            <a:endParaRPr lang="zh-CN" altLang="en-US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sym typeface="+mn-ea"/>
            </a:endParaRPr>
          </a:p>
          <a:p>
            <a:pPr lvl="1"/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 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callback 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回调函数适用于 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jQuery 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sym typeface="+mn-ea"/>
              </a:rPr>
              <a:t>所有的动画效果方法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482090" y="3408045"/>
            <a:ext cx="9568815" cy="2892425"/>
          </a:xfrm>
          <a:prstGeom prst="rect">
            <a:avLst/>
          </a:prstGeom>
          <a:solidFill>
            <a:schemeClr val="bg1"/>
          </a:solidFill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).css("opacity","0.5");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left:"500px",height:"200px",opacity:"1"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top:"200px",width:"200px"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,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function(</a:t>
            </a: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){</a:t>
            </a:r>
            <a:endParaRPr lang="en-US" altLang="x-none" sz="2000" b="1" dirty="0">
              <a:solidFill>
                <a:srgbClr val="FF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     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this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).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Wingdings" panose="05000000000000000000" pitchFamily="2" charset="2"/>
              </a:rPr>
              <a:t>css(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"border"</a:t>
            </a:r>
            <a:r>
              <a:rPr lang="zh-CN" altLang="en-US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，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"5px solid blue"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Wingdings" panose="05000000000000000000" pitchFamily="2" charset="2"/>
              </a:rPr>
              <a:t>)</a:t>
            </a:r>
            <a:endParaRPr lang="en-US" altLang="x-none" sz="2000" b="1" dirty="0">
              <a:solidFill>
                <a:srgbClr val="FF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FF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 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   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23.html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延迟动画 </a:t>
            </a:r>
            <a:r>
              <a:rPr lang="en-US" altLang="zh-CN"/>
              <a:t>—— </a:t>
            </a:r>
            <a:r>
              <a:rPr lang="en-US" altLang="zh-CN">
                <a:solidFill>
                  <a:srgbClr val="FF0000"/>
                </a:solidFill>
              </a:rPr>
              <a:t>delay()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矩形 4"/>
          <p:cNvSpPr/>
          <p:nvPr/>
        </p:nvSpPr>
        <p:spPr>
          <a:xfrm>
            <a:off x="1559560" y="1917700"/>
            <a:ext cx="9568815" cy="3227705"/>
          </a:xfrm>
          <a:prstGeom prst="rect">
            <a:avLst/>
          </a:prstGeom>
          <a:noFill/>
          <a:ln w="12700" cmpd="sng">
            <a:solidFill>
              <a:srgbClr val="C00000"/>
            </a:solidFill>
            <a:prstDash val="solid"/>
          </a:ln>
        </p:spPr>
        <p:txBody>
          <a:bodyPr anchor="t"/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).css("opacity","0.5");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</a:rPr>
              <a:t>"button"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).click(function(){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$(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1" charset="0"/>
                <a:cs typeface="Consolas" panose="020B0609020204030204" pitchFamily="1" charset="0"/>
                <a:sym typeface="+mn-ea"/>
              </a:rPr>
              <a:t>"p"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).animate(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left:"500px",height:"200px",opacity:"1"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</a:t>
            </a: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.delay(1000)</a:t>
            </a:r>
            <a:endParaRPr lang="en-US" altLang="x-none" sz="2000" b="1" dirty="0">
              <a:solidFill>
                <a:srgbClr val="00B0F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.animate(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{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top:"200px",width:"200px"</a:t>
            </a:r>
            <a:r>
              <a:rPr lang="en-US" altLang="x-none" sz="2000" b="1" dirty="0">
                <a:solidFill>
                  <a:srgbClr val="C0000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}</a:t>
            </a: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,3000)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b="1" dirty="0">
                <a:solidFill>
                  <a:srgbClr val="00B0F0"/>
                </a:solidFill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  <a:sym typeface="+mn-ea"/>
              </a:rPr>
              <a:t>           .delay(2000)</a:t>
            </a:r>
            <a:endParaRPr lang="en-US" altLang="x-none" sz="2000" b="1" dirty="0">
              <a:solidFill>
                <a:srgbClr val="00B0F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  <a:sym typeface="+mn-ea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       .fadeOut("slow")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>
              <a:lnSpc>
                <a:spcPts val="3000"/>
              </a:lnSpc>
            </a:pPr>
            <a:r>
              <a:rPr lang="en-US" altLang="x-none" sz="2000" dirty="0">
                <a:latin typeface="Consolas" panose="020B0609020204030204" pitchFamily="1" charset="0"/>
                <a:ea typeface="微软雅黑" panose="020B0503020204020204" pitchFamily="34" charset="-122"/>
                <a:cs typeface="Consolas" panose="020B0609020204030204" pitchFamily="1" charset="0"/>
              </a:rPr>
              <a:t>    })</a:t>
            </a:r>
            <a:endParaRPr lang="en-US" altLang="x-none" sz="2000" dirty="0"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  <a:p>
            <a:pPr fontAlgn="auto">
              <a:lnSpc>
                <a:spcPts val="3000"/>
              </a:lnSpc>
              <a:spcBef>
                <a:spcPts val="2400"/>
              </a:spcBef>
            </a:pPr>
            <a:endParaRPr lang="en-US" altLang="x-none" sz="2000" b="1" dirty="0">
              <a:solidFill>
                <a:srgbClr val="C00000"/>
              </a:solidFill>
              <a:latin typeface="Consolas" panose="020B0609020204030204" pitchFamily="1" charset="0"/>
              <a:ea typeface="微软雅黑" panose="020B0503020204020204" pitchFamily="34" charset="-122"/>
              <a:cs typeface="Consolas" panose="020B0609020204030204" pitchFamily="1" charset="0"/>
            </a:endParaRPr>
          </a:p>
        </p:txBody>
      </p:sp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24.html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zh-CN" altLang="en-US"/>
              <a:t>练习</a:t>
            </a:r>
            <a:endParaRPr lang="zh-CN" altLang="en-US"/>
          </a:p>
        </p:txBody>
      </p:sp>
      <p:pic>
        <p:nvPicPr>
          <p:cNvPr id="5" name="图片 4" descr="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1223010"/>
            <a:ext cx="9777095" cy="4565015"/>
          </a:xfrm>
          <a:prstGeom prst="rect">
            <a:avLst/>
          </a:prstGeom>
        </p:spPr>
      </p:pic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25.html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zh-CN" altLang="en-US"/>
              <a:t>练习</a:t>
            </a:r>
            <a:endParaRPr lang="zh-CN" altLang="en-US"/>
          </a:p>
        </p:txBody>
      </p:sp>
      <p:pic>
        <p:nvPicPr>
          <p:cNvPr id="2" name="图片 1" descr="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5560" y="1132840"/>
            <a:ext cx="10058400" cy="4838065"/>
          </a:xfrm>
          <a:prstGeom prst="rect">
            <a:avLst/>
          </a:prstGeom>
        </p:spPr>
      </p:pic>
      <p:sp>
        <p:nvSpPr>
          <p:cNvPr id="12291" name="文本框 5"/>
          <p:cNvSpPr txBox="1"/>
          <p:nvPr/>
        </p:nvSpPr>
        <p:spPr>
          <a:xfrm>
            <a:off x="10620693" y="6112193"/>
            <a:ext cx="1242060" cy="489585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 anchor="t">
            <a:spAutoFit/>
          </a:bodyPr>
          <a:p>
            <a:pPr eaLnBrk="0" hangingPunct="0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26.html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 </a:t>
            </a:r>
            <a:r>
              <a:rPr lang="en-US" altLang="zh-CN" sz="2800">
                <a:latin typeface="微软雅黑" panose="020B0503020204020204" pitchFamily="34" charset="-122"/>
                <a:sym typeface="+mn-ea"/>
              </a:rPr>
              <a:t>jQuery</a:t>
            </a:r>
            <a:endParaRPr lang="en-US" altLang="zh-CN" sz="2800">
              <a:latin typeface="微软雅黑" panose="020B0503020204020204" pitchFamily="34" charset="-122"/>
              <a:sym typeface="+mn-ea"/>
            </a:endParaRPr>
          </a:p>
          <a:p>
            <a:pPr lvl="1"/>
            <a:r>
              <a:rPr lang="en-US" altLang="zh-CN"/>
              <a:t> </a:t>
            </a:r>
            <a:r>
              <a:rPr lang="zh-CN" altLang="en-US"/>
              <a:t>选择器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DOM</a:t>
            </a:r>
            <a:r>
              <a:rPr lang="zh-CN" altLang="en-US"/>
              <a:t>操作</a:t>
            </a:r>
            <a:endParaRPr lang="zh-CN" altLang="en-US"/>
          </a:p>
          <a:p>
            <a:pPr lvl="1"/>
            <a:r>
              <a:rPr lang="zh-CN" altLang="en-US"/>
              <a:t> 事件操作</a:t>
            </a:r>
            <a:endParaRPr lang="zh-CN" altLang="en-US"/>
          </a:p>
          <a:p>
            <a:pPr lvl="1"/>
            <a:r>
              <a:rPr lang="zh-CN" altLang="en-US"/>
              <a:t> 动画操作</a:t>
            </a:r>
            <a:endParaRPr lang="zh-CN" altLang="en-US"/>
          </a:p>
          <a:p>
            <a:pPr lvl="1"/>
            <a:r>
              <a:rPr lang="zh-CN" altLang="en-US"/>
              <a:t> </a:t>
            </a:r>
            <a:r>
              <a:rPr lang="en-US" altLang="zh-CN"/>
              <a:t>ajax</a:t>
            </a:r>
            <a:r>
              <a:rPr lang="zh-CN" altLang="en-US"/>
              <a:t>请求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zh-CN" dirty="0" smtClean="0">
                <a:sym typeface="+mn-ea"/>
              </a:rPr>
              <a:t>总结</a:t>
            </a:r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阅读资料</a:t>
            </a:r>
            <a:endParaRPr lang="zh-CN" altLang="en-US" sz="2800"/>
          </a:p>
          <a:p>
            <a:pPr lvl="1"/>
            <a:r>
              <a:rPr lang="zh-CN" altLang="en-US">
                <a:sym typeface="+mn-ea"/>
              </a:rPr>
              <a:t>《</a:t>
            </a:r>
            <a:r>
              <a:rPr lang="en-US" altLang="zh-CN">
                <a:sym typeface="+mn-ea"/>
              </a:rPr>
              <a:t>JavaScript</a:t>
            </a:r>
            <a:r>
              <a:rPr lang="zh-CN" altLang="en-US">
                <a:sym typeface="+mn-ea"/>
              </a:rPr>
              <a:t>权威指南》第</a:t>
            </a:r>
            <a:r>
              <a:rPr lang="en-US" altLang="zh-CN">
                <a:sym typeface="+mn-ea"/>
              </a:rPr>
              <a:t>19</a:t>
            </a:r>
            <a:r>
              <a:rPr lang="zh-CN" altLang="en-US">
                <a:sym typeface="+mn-ea"/>
              </a:rPr>
              <a:t>章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jQuery </a:t>
            </a:r>
            <a:r>
              <a:rPr lang="zh-CN" altLang="en-US">
                <a:sym typeface="+mn-ea"/>
              </a:rPr>
              <a:t>官网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 总结相关知识点</a:t>
            </a:r>
            <a:endParaRPr lang="zh-CN" altLang="en-US"/>
          </a:p>
          <a:p>
            <a:pPr lvl="0"/>
            <a:r>
              <a:rPr lang="zh-CN" altLang="en-US" sz="2800">
                <a:sym typeface="+mn-ea"/>
              </a:rPr>
              <a:t> 上传总结到 </a:t>
            </a:r>
            <a:r>
              <a:rPr lang="en-US" altLang="zh-CN" sz="2800">
                <a:sym typeface="+mn-ea"/>
              </a:rPr>
              <a:t>javascript-advanced-summary </a:t>
            </a:r>
            <a:r>
              <a:rPr lang="zh-CN" altLang="en-US" sz="2800">
                <a:sym typeface="+mn-ea"/>
              </a:rPr>
              <a:t>仓库</a:t>
            </a:r>
            <a:endParaRPr lang="zh-CN" altLang="en-US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zh-CN" dirty="0" smtClean="0">
                <a:sym typeface="+mn-ea"/>
              </a:rPr>
              <a:t>任务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6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095502" y="3143252"/>
            <a:ext cx="73628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 eaLnBrk="1" hangingPunct="1"/>
            <a:r>
              <a:rPr lang="en-US" altLang="zh-CN" sz="5400" dirty="0"/>
              <a:t>Thank </a:t>
            </a:r>
            <a:r>
              <a:rPr lang="en-US" altLang="zh-CN" sz="5400" dirty="0">
                <a:solidFill>
                  <a:srgbClr val="FF0000"/>
                </a:solidFill>
              </a:rPr>
              <a:t>You</a:t>
            </a:r>
            <a:r>
              <a:rPr lang="zh-CN" altLang="en-US" sz="5400" dirty="0"/>
              <a:t>！</a:t>
            </a:r>
            <a:endParaRPr lang="zh-CN" altLang="zh-CN" sz="5400" dirty="0"/>
          </a:p>
        </p:txBody>
      </p:sp>
      <p:pic>
        <p:nvPicPr>
          <p:cNvPr id="11268" name="图片 3" descr="软院logo横版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6" y="5927725"/>
            <a:ext cx="3381375" cy="52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r>
              <a:rPr lang="en-US" altLang="zh-CN"/>
              <a:t> </a:t>
            </a:r>
            <a:r>
              <a:rPr lang="en-US" altLang="zh-CN" sz="2800" dirty="0">
                <a:latin typeface="微软雅黑" panose="020B0503020204020204" pitchFamily="34" charset="-122"/>
                <a:sym typeface="+mn-ea"/>
              </a:rPr>
              <a:t>调用方法操作节点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简介</a:t>
            </a:r>
            <a:endParaRPr lang="zh-CN" altLang="en-US"/>
          </a:p>
        </p:txBody>
      </p:sp>
      <p:sp>
        <p:nvSpPr>
          <p:cNvPr id="20483" name="TextBox 3"/>
          <p:cNvSpPr txBox="1"/>
          <p:nvPr/>
        </p:nvSpPr>
        <p:spPr>
          <a:xfrm>
            <a:off x="1551940" y="2406650"/>
            <a:ext cx="3960813" cy="23082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&lt;html&gt;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&lt;head&gt;&lt;/head&gt;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&lt;body&gt;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    &lt;div    id=“ d1 ”&gt;Hello&lt;/div&gt;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&lt;/body&gt;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Calibri" panose="020F0502020204030204" charset="0"/>
                <a:ea typeface="宋体" panose="02010600030101010101" pitchFamily="2" charset="-122"/>
              </a:rPr>
              <a:t>&lt;/html&gt;</a:t>
            </a:r>
            <a:endParaRPr lang="en-US" altLang="zh-CN" sz="2400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244" name="矩形 8"/>
          <p:cNvSpPr/>
          <p:nvPr/>
        </p:nvSpPr>
        <p:spPr>
          <a:xfrm>
            <a:off x="1859915" y="3571875"/>
            <a:ext cx="3571875" cy="357188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 fontAlgn="base"/>
            <a:endParaRPr lang="zh-CN" altLang="en-US" strike="noStrike" noProof="1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20485" name="组合 12"/>
          <p:cNvGrpSpPr/>
          <p:nvPr/>
        </p:nvGrpSpPr>
        <p:grpSpPr>
          <a:xfrm>
            <a:off x="7146290" y="1928813"/>
            <a:ext cx="2949575" cy="1071562"/>
            <a:chOff x="0" y="0"/>
            <a:chExt cx="2948960" cy="1072189"/>
          </a:xfrm>
        </p:grpSpPr>
        <p:sp>
          <p:nvSpPr>
            <p:cNvPr id="20486" name="矩形 9"/>
            <p:cNvSpPr/>
            <p:nvPr/>
          </p:nvSpPr>
          <p:spPr>
            <a:xfrm>
              <a:off x="0" y="0"/>
              <a:ext cx="2000264" cy="50006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endParaRPr lang="zh-CN" altLang="en-US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TextBox 11"/>
            <p:cNvSpPr txBox="1"/>
            <p:nvPr/>
          </p:nvSpPr>
          <p:spPr>
            <a:xfrm>
              <a:off x="762005" y="57451"/>
              <a:ext cx="2186955" cy="10147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dirty="0">
                  <a:latin typeface="Calibri" panose="020F0502020204030204" charset="0"/>
                  <a:ea typeface="宋体" panose="02010600030101010101" pitchFamily="2" charset="-122"/>
                </a:rPr>
                <a:t>$(“ div  ”).css(“ font</a:t>
              </a:r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r>
                <a:rPr lang="en-US" altLang="zh-CN" sz="2000" dirty="0">
                  <a:latin typeface="Calibri" panose="020F0502020204030204" charset="0"/>
                  <a:ea typeface="宋体" panose="02010600030101010101" pitchFamily="2" charset="-122"/>
                </a:rPr>
                <a:t>-size ” , ” 30px  ”)</a:t>
              </a:r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488" name="组合 13"/>
          <p:cNvGrpSpPr/>
          <p:nvPr/>
        </p:nvGrpSpPr>
        <p:grpSpPr>
          <a:xfrm>
            <a:off x="7146290" y="4714875"/>
            <a:ext cx="2754313" cy="1035050"/>
            <a:chOff x="0" y="0"/>
            <a:chExt cx="2754650" cy="1034722"/>
          </a:xfrm>
        </p:grpSpPr>
        <p:sp>
          <p:nvSpPr>
            <p:cNvPr id="20489" name="矩形 14"/>
            <p:cNvSpPr/>
            <p:nvPr/>
          </p:nvSpPr>
          <p:spPr>
            <a:xfrm>
              <a:off x="0" y="0"/>
              <a:ext cx="2000264" cy="500066"/>
            </a:xfrm>
            <a:prstGeom prst="rect">
              <a:avLst/>
            </a:prstGeom>
            <a:noFill/>
            <a:ln w="127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endParaRPr lang="zh-CN" altLang="en-US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20490" name="TextBox 15"/>
            <p:cNvSpPr txBox="1"/>
            <p:nvPr/>
          </p:nvSpPr>
          <p:spPr>
            <a:xfrm>
              <a:off x="657230" y="19986"/>
              <a:ext cx="2097420" cy="10147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2000" dirty="0">
                  <a:latin typeface="Calibri" panose="020F0502020204030204" charset="0"/>
                  <a:ea typeface="宋体" panose="02010600030101010101" pitchFamily="2" charset="-122"/>
                  <a:sym typeface="微软雅黑" panose="020B0503020204020204" pitchFamily="34" charset="-122"/>
                </a:rPr>
                <a:t>$(“#d1”).css(“ font</a:t>
              </a:r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  <a:sym typeface="微软雅黑" panose="020B0503020204020204" pitchFamily="34" charset="-122"/>
              </a:endParaRPr>
            </a:p>
            <a:p>
              <a:r>
                <a:rPr lang="en-US" altLang="zh-CN" sz="2000" dirty="0">
                  <a:latin typeface="Calibri" panose="020F0502020204030204" charset="0"/>
                  <a:ea typeface="宋体" panose="02010600030101010101" pitchFamily="2" charset="-122"/>
                  <a:sym typeface="微软雅黑" panose="020B0503020204020204" pitchFamily="34" charset="-122"/>
                </a:rPr>
                <a:t>-size ” , ” 30px  ”)</a:t>
              </a:r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</a:endParaRPr>
            </a:p>
            <a:p>
              <a:endParaRPr lang="en-US" altLang="zh-CN" sz="2000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20491" name="直接箭头连接符 17"/>
          <p:cNvCxnSpPr>
            <a:stCxn id="20483" idx="3"/>
          </p:cNvCxnSpPr>
          <p:nvPr/>
        </p:nvCxnSpPr>
        <p:spPr>
          <a:xfrm flipV="1">
            <a:off x="5584825" y="2143125"/>
            <a:ext cx="1562100" cy="1417638"/>
          </a:xfrm>
          <a:prstGeom prst="straightConnector1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492" name="直接箭头连接符 18"/>
          <p:cNvCxnSpPr>
            <a:stCxn id="20483" idx="3"/>
          </p:cNvCxnSpPr>
          <p:nvPr/>
        </p:nvCxnSpPr>
        <p:spPr>
          <a:xfrm>
            <a:off x="5584508" y="3560763"/>
            <a:ext cx="1571625" cy="1000125"/>
          </a:xfrm>
          <a:prstGeom prst="straightConnector1">
            <a:avLst/>
          </a:prstGeom>
          <a:ln w="25400" cap="flat" cmpd="sng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493" name="TextBox 22"/>
          <p:cNvSpPr txBox="1"/>
          <p:nvPr/>
        </p:nvSpPr>
        <p:spPr>
          <a:xfrm rot="-2528379">
            <a:off x="5525453" y="2443163"/>
            <a:ext cx="1401762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操作节点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94" name="TextBox 23"/>
          <p:cNvSpPr txBox="1"/>
          <p:nvPr/>
        </p:nvSpPr>
        <p:spPr>
          <a:xfrm rot="1893749">
            <a:off x="5603240" y="4505325"/>
            <a:ext cx="1401763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操作节点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495" name="直接箭头连接符 17"/>
          <p:cNvCxnSpPr>
            <a:stCxn id="20483" idx="3"/>
          </p:cNvCxnSpPr>
          <p:nvPr/>
        </p:nvCxnSpPr>
        <p:spPr>
          <a:xfrm flipV="1">
            <a:off x="5584825" y="2143125"/>
            <a:ext cx="1562100" cy="1417638"/>
          </a:xfrm>
          <a:prstGeom prst="straightConnector1">
            <a:avLst/>
          </a:prstGeom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496" name="直接箭头连接符 17"/>
          <p:cNvCxnSpPr>
            <a:stCxn id="20483" idx="3"/>
          </p:cNvCxnSpPr>
          <p:nvPr/>
        </p:nvCxnSpPr>
        <p:spPr>
          <a:xfrm>
            <a:off x="5584825" y="3560763"/>
            <a:ext cx="1562100" cy="1000125"/>
          </a:xfrm>
          <a:prstGeom prst="straightConnector1">
            <a:avLst/>
          </a:prstGeom>
          <a:ln w="25400" cap="flat" cmpd="sng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497" name="矩形 9"/>
          <p:cNvSpPr/>
          <p:nvPr/>
        </p:nvSpPr>
        <p:spPr>
          <a:xfrm>
            <a:off x="7482840" y="1947863"/>
            <a:ext cx="2681288" cy="70326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0498" name="矩形 9"/>
          <p:cNvSpPr/>
          <p:nvPr/>
        </p:nvSpPr>
        <p:spPr>
          <a:xfrm>
            <a:off x="7574915" y="4714875"/>
            <a:ext cx="2589213" cy="723900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sym typeface="微软雅黑" panose="020B0503020204020204" pitchFamily="34" charset="-122"/>
              </a:rPr>
              <a:t>jQuery </a:t>
            </a:r>
            <a:r>
              <a:rPr lang="zh-CN" altLang="en-US" sz="2800" dirty="0">
                <a:latin typeface="微软雅黑" panose="020B0503020204020204" pitchFamily="34" charset="-122"/>
                <a:sym typeface="微软雅黑" panose="020B0503020204020204" pitchFamily="34" charset="-122"/>
              </a:rPr>
              <a:t>编程步骤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 引入 jQuery 的 js 文件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使用选择器定位要操作的节点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 调用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jQ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uery 的 DOM 方法进行操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作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68275" lvl="1" indent="0"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p>
            <a:r>
              <a:rPr lang="en-US" altLang="zh-CN" sz="2800" b="1" dirty="0">
                <a:latin typeface="微软雅黑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cs typeface="Arial" panose="020B0604020202020204" pitchFamily="34" charset="0"/>
                <a:sym typeface="+mn-ea"/>
              </a:rPr>
              <a:t>jQuery </a:t>
            </a:r>
            <a:r>
              <a:rPr lang="zh-CN" altLang="en-US" sz="2800" dirty="0">
                <a:latin typeface="微软雅黑" panose="020B0503020204020204" pitchFamily="34" charset="-122"/>
                <a:sym typeface="+mn-ea"/>
              </a:rPr>
              <a:t>库如何添加到网页中？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defTabSz="0" eaLnBrk="1" hangingPunct="1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SzTx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lvl="1" defTabSz="0" eaLnBrk="1" latinLnBrk="0" hangingPunct="1">
              <a:lnSpc>
                <a:spcPct val="150000"/>
              </a:lnSpc>
              <a:spcAft>
                <a:spcPct val="0"/>
              </a:spcAft>
            </a:pP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buNone/>
            </a:pP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en-US"/>
              <a:t>jQuery</a:t>
            </a:r>
            <a:r>
              <a:rPr lang="zh-CN" altLang="en-US"/>
              <a:t>简介</a:t>
            </a:r>
            <a:endParaRPr lang="zh-CN" altLang="en-US"/>
          </a:p>
        </p:txBody>
      </p:sp>
      <p:pic>
        <p:nvPicPr>
          <p:cNvPr id="2253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1803400"/>
            <a:ext cx="6567487" cy="42957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" name="直接连接符 3"/>
          <p:cNvCxnSpPr/>
          <p:nvPr/>
        </p:nvCxnSpPr>
        <p:spPr>
          <a:xfrm>
            <a:off x="2860675" y="4510405"/>
            <a:ext cx="3451225" cy="0"/>
          </a:xfrm>
          <a:prstGeom prst="line">
            <a:avLst/>
          </a:prstGeom>
          <a:ln w="476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矩形 8"/>
          <p:cNvSpPr/>
          <p:nvPr/>
        </p:nvSpPr>
        <p:spPr>
          <a:xfrm>
            <a:off x="6311900" y="4316413"/>
            <a:ext cx="1684338" cy="5270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defTabSz="914400" eaLnBrk="0" hangingPunct="0"/>
            <a:r>
              <a:rPr lang="zh-CN" altLang="en-US"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相对路径</a:t>
            </a:r>
            <a:endParaRPr lang="zh-CN" altLang="en-US" sz="2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68425" y="3775075"/>
            <a:ext cx="6899275" cy="173355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/>
          <a:p>
            <a:pPr defTabSz="914400" eaLnBrk="0" hangingPunct="0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 animBg="1"/>
      <p:bldP spid="10" grpId="2" bldLvl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3487.4992125984249,&quot;width&quot;:3495}"/>
</p:tagLst>
</file>

<file path=ppt/tags/tag2.xml><?xml version="1.0" encoding="utf-8"?>
<p:tagLst xmlns:p="http://schemas.openxmlformats.org/presentationml/2006/main">
  <p:tag name="REFSHAPE" val="531672820"/>
  <p:tag name="KSO_WM_UNIT_PLACING_PICTURE_USER_VIEWPORT" val="{&quot;height&quot;:5284.5889763779523,&quot;width&quot;:14764.159055118111}"/>
</p:tagLst>
</file>

<file path=ppt/tags/tag3.xml><?xml version="1.0" encoding="utf-8"?>
<p:tagLst xmlns:p="http://schemas.openxmlformats.org/presentationml/2006/main">
  <p:tag name="KSO_WM_UNIT_TABLE_BEAUTIFY" val="smartTable{53fe3c3d-d6ec-48aa-9cba-cef7363b57e0}"/>
</p:tagLst>
</file>

<file path=ppt/tags/tag4.xml><?xml version="1.0" encoding="utf-8"?>
<p:tagLst xmlns:p="http://schemas.openxmlformats.org/presentationml/2006/main">
  <p:tag name="KSO_WM_UNIT_TABLE_BEAUTIFY" val="smartTable{53fe3c3d-d6ec-48aa-9cba-cef7363b57e0}"/>
</p:tagLst>
</file>

<file path=ppt/tags/tag5.xml><?xml version="1.0" encoding="utf-8"?>
<p:tagLst xmlns:p="http://schemas.openxmlformats.org/presentationml/2006/main">
  <p:tag name="KSO_WM_UNIT_TABLE_BEAUTIFY" val="smartTable{8c13a2dd-1e99-4116-8635-d571964720d0}"/>
</p:tagLst>
</file>

<file path=ppt/tags/tag6.xml><?xml version="1.0" encoding="utf-8"?>
<p:tagLst xmlns:p="http://schemas.openxmlformats.org/presentationml/2006/main">
  <p:tag name="KSO_WM_UNIT_TABLE_BEAUTIFY" val="smartTable{56f3c79a-4dae-4899-b36d-580ca7005a86}"/>
</p:tagLst>
</file>

<file path=ppt/tags/tag7.xml><?xml version="1.0" encoding="utf-8"?>
<p:tagLst xmlns:p="http://schemas.openxmlformats.org/presentationml/2006/main">
  <p:tag name="KSO_WM_DOC_GUID" val="{bb8f9f22-5d13-4d9a-a1ce-cdb8cdf1da2f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rgbClr val="FFFFFF"/>
      </a:lt1>
      <a:dk2>
        <a:srgbClr val="008469"/>
      </a:dk2>
      <a:lt2>
        <a:srgbClr val="4D4F53"/>
      </a:lt2>
      <a:accent1>
        <a:srgbClr val="024731"/>
      </a:accent1>
      <a:accent2>
        <a:srgbClr val="A8B400"/>
      </a:accent2>
      <a:accent3>
        <a:srgbClr val="FF0000"/>
      </a:accent3>
      <a:accent4>
        <a:srgbClr val="000000"/>
      </a:accent4>
      <a:accent5>
        <a:srgbClr val="AAB1AD"/>
      </a:accent5>
      <a:accent6>
        <a:srgbClr val="98A300"/>
      </a:accent6>
      <a:hlink>
        <a:srgbClr val="69923A"/>
      </a:hlink>
      <a:folHlink>
        <a:srgbClr val="008469"/>
      </a:folHlink>
    </a:clrScheme>
    <a:fontScheme name="自定义 2">
      <a:majorFont>
        <a:latin typeface="Franklin Gothic Medium"/>
        <a:ea typeface="微软雅黑"/>
        <a:cs typeface=""/>
      </a:majorFont>
      <a:minorFont>
        <a:latin typeface="Franklin Gothic Boo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10249</Words>
  <Application>WPS 演示</Application>
  <PresentationFormat>宽屏</PresentationFormat>
  <Paragraphs>1070</Paragraphs>
  <Slides>66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66</vt:i4>
      </vt:variant>
    </vt:vector>
  </HeadingPairs>
  <TitlesOfParts>
    <vt:vector size="83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Consolas</vt:lpstr>
      <vt:lpstr>Franklin Gothic Book</vt:lpstr>
      <vt:lpstr>Office 主题​​</vt:lpstr>
      <vt:lpstr>Office 主题</vt:lpstr>
      <vt:lpstr>3_Office 主题​​</vt:lpstr>
      <vt:lpstr>1_Office 主题​​</vt:lpstr>
      <vt:lpstr>7_Office 主题​​</vt:lpstr>
      <vt:lpstr>2_Office 主题​​</vt:lpstr>
      <vt:lpstr>4_Office 主题​​</vt:lpstr>
      <vt:lpstr>5_Office 主题​​</vt:lpstr>
      <vt:lpstr>JavaScript进阶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You！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ky</cp:lastModifiedBy>
  <cp:revision>1288</cp:revision>
  <dcterms:created xsi:type="dcterms:W3CDTF">2013-01-31T00:22:00Z</dcterms:created>
  <dcterms:modified xsi:type="dcterms:W3CDTF">2020-06-07T10:17:03Z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